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22"/>
  </p:notesMasterIdLst>
  <p:sldIdLst>
    <p:sldId id="257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8" r:id="rId10"/>
    <p:sldId id="265" r:id="rId11"/>
    <p:sldId id="269" r:id="rId12"/>
    <p:sldId id="266" r:id="rId13"/>
    <p:sldId id="267" r:id="rId14"/>
    <p:sldId id="270" r:id="rId15"/>
    <p:sldId id="271" r:id="rId16"/>
    <p:sldId id="272" r:id="rId17"/>
    <p:sldId id="273" r:id="rId18"/>
    <p:sldId id="274" r:id="rId19"/>
    <p:sldId id="276" r:id="rId20"/>
    <p:sldId id="277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C61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69" d="100"/>
          <a:sy n="69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C97C6-F163-4CE7-BFCF-6CD50BF25CAA}" type="datetimeFigureOut">
              <a:rPr lang="en-US" smtClean="0"/>
              <a:pPr/>
              <a:t>9/26/2009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F51073-7758-4045-9ECB-FD896FDED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EDEFF-A803-4129-843C-0FD867FB907C}" type="datetime1">
              <a:rPr lang="en-US" smtClean="0"/>
              <a:pPr/>
              <a:t>9/26/2009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3325A15-2F87-448C-9876-3223275B43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E4023-1B3F-4433-A1E9-907E18B2915A}" type="datetime1">
              <a:rPr lang="en-US" smtClean="0"/>
              <a:pPr/>
              <a:t>9/26/2009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25A15-2F87-448C-9876-3223275B43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7D1E3-2645-45E8-8B3B-A3FD502D6654}" type="datetime1">
              <a:rPr lang="en-US" smtClean="0"/>
              <a:pPr/>
              <a:t>9/26/2009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25A15-2F87-448C-9876-3223275B43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AB479-075F-4DD0-8E57-3F5D3CF01518}" type="datetime1">
              <a:rPr lang="en-US" smtClean="0"/>
              <a:pPr/>
              <a:t>9/26/2009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25A15-2F87-448C-9876-3223275B43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08079-CEB0-4AD3-9F1B-15241C4E5CF8}" type="datetime1">
              <a:rPr lang="en-US" smtClean="0"/>
              <a:pPr/>
              <a:t>9/26/2009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3325A15-2F87-448C-9876-3223275B43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ABBD7-51CC-4675-851C-99572683B15E}" type="datetime1">
              <a:rPr lang="en-US" smtClean="0"/>
              <a:pPr/>
              <a:t>9/26/2009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25A15-2F87-448C-9876-3223275B43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0B7A0-348A-475A-8164-DDA41CBC6509}" type="datetime1">
              <a:rPr lang="en-US" smtClean="0"/>
              <a:pPr/>
              <a:t>9/26/2009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25A15-2F87-448C-9876-3223275B43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AB940-24D3-4B69-823C-1B00A6D80738}" type="datetime1">
              <a:rPr lang="en-US" smtClean="0"/>
              <a:pPr/>
              <a:t>9/26/2009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25A15-2F87-448C-9876-3223275B43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25F8B-743B-4288-9174-4976DEE81A4C}" type="datetime1">
              <a:rPr lang="en-US" smtClean="0"/>
              <a:pPr/>
              <a:t>9/26/2009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25A15-2F87-448C-9876-3223275B43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F369C-9996-410A-8F4D-D8AB47ED96A2}" type="datetime1">
              <a:rPr lang="en-US" smtClean="0"/>
              <a:pPr/>
              <a:t>9/26/2009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25A15-2F87-448C-9876-3223275B43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A4582-64FD-47BA-B84E-02A3DC7A7491}" type="datetime1">
              <a:rPr lang="en-US" smtClean="0"/>
              <a:pPr/>
              <a:t>9/26/2009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3325A15-2F87-448C-9876-3223275B43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5DB53A9-3456-46E3-BDDA-0D3644DC68F9}" type="datetime1">
              <a:rPr lang="en-US" smtClean="0"/>
              <a:pPr/>
              <a:t>9/26/2009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3325A15-2F87-448C-9876-3223275B43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7" Type="http://schemas.openxmlformats.org/officeDocument/2006/relationships/image" Target="../media/image17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gif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34290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Edwin </a:t>
            </a:r>
            <a:r>
              <a:rPr lang="en-US" dirty="0" err="1" smtClean="0"/>
              <a:t>Munevar</a:t>
            </a:r>
            <a:endParaRPr lang="en-US" dirty="0" smtClean="0"/>
          </a:p>
          <a:p>
            <a:r>
              <a:rPr lang="en-US" dirty="0" smtClean="0"/>
              <a:t>The George Washington University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200" dirty="0" smtClean="0"/>
              <a:t>September 2009</a:t>
            </a:r>
            <a:endParaRPr lang="en-US" sz="2200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Status of K</a:t>
            </a:r>
            <a:r>
              <a:rPr lang="en-US" sz="3600" dirty="0" smtClean="0"/>
              <a:t>+</a:t>
            </a:r>
            <a:r>
              <a:rPr lang="el-GR" dirty="0" smtClean="0">
                <a:latin typeface="Times New Roman"/>
                <a:cs typeface="Times New Roman"/>
              </a:rPr>
              <a:t>Σ</a:t>
            </a:r>
            <a:r>
              <a:rPr lang="en-US" dirty="0" smtClean="0"/>
              <a:t>-</a:t>
            </a:r>
            <a:r>
              <a:rPr lang="en-US" dirty="0" smtClean="0">
                <a:latin typeface="Times New Roman"/>
                <a:cs typeface="Times New Roman"/>
              </a:rPr>
              <a:t> analysis from g13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838200" y="457200"/>
            <a:ext cx="7315200" cy="1066800"/>
          </a:xfrm>
          <a:prstGeom prst="roundRect">
            <a:avLst/>
          </a:prstGeom>
          <a:solidFill>
            <a:srgbClr val="0070C0">
              <a:alpha val="64000"/>
            </a:srgbClr>
          </a:solidFill>
          <a:effectLst>
            <a:outerShdw blurRad="50800" dist="50800" dir="5400000" algn="ctr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Analysis: </a:t>
            </a:r>
            <a:r>
              <a:rPr lang="en-US" u="sng" dirty="0" smtClean="0">
                <a:solidFill>
                  <a:schemeClr val="bg1"/>
                </a:solidFill>
              </a:rPr>
              <a:t>Particle ID  (neutron)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sz="3000" dirty="0" smtClean="0"/>
              <a:t>Neutron path has to be corrected on both edges:</a:t>
            </a:r>
          </a:p>
          <a:p>
            <a:pPr lvl="1"/>
            <a:r>
              <a:rPr lang="en-US" dirty="0" smtClean="0"/>
              <a:t>Vertex (detached vertex from </a:t>
            </a:r>
            <a:r>
              <a:rPr lang="el-GR" dirty="0" smtClean="0">
                <a:cs typeface="Times New Roman"/>
              </a:rPr>
              <a:t>Σ</a:t>
            </a:r>
            <a:r>
              <a:rPr lang="en-US" dirty="0" smtClean="0">
                <a:cs typeface="Times New Roman"/>
              </a:rPr>
              <a:t>-):</a:t>
            </a:r>
          </a:p>
          <a:p>
            <a:pPr lvl="2"/>
            <a:r>
              <a:rPr lang="en-US" sz="2400" dirty="0" smtClean="0">
                <a:cs typeface="Times New Roman"/>
              </a:rPr>
              <a:t>VT(neutron) = VT(</a:t>
            </a:r>
            <a:r>
              <a:rPr lang="en-US" sz="2400" dirty="0" err="1" smtClean="0">
                <a:cs typeface="Times New Roman"/>
              </a:rPr>
              <a:t>Kaon</a:t>
            </a:r>
            <a:r>
              <a:rPr lang="en-US" sz="2400" dirty="0" smtClean="0">
                <a:cs typeface="Times New Roman"/>
              </a:rPr>
              <a:t>)</a:t>
            </a:r>
          </a:p>
          <a:p>
            <a:pPr lvl="2"/>
            <a:r>
              <a:rPr lang="en-US" sz="2400" dirty="0" smtClean="0">
                <a:cs typeface="Times New Roman"/>
              </a:rPr>
              <a:t>Vertex(neutron) = Vertex(</a:t>
            </a:r>
            <a:r>
              <a:rPr lang="en-US" sz="2400" dirty="0" err="1" smtClean="0">
                <a:cs typeface="Times New Roman"/>
              </a:rPr>
              <a:t>Kaon</a:t>
            </a:r>
            <a:r>
              <a:rPr lang="en-US" sz="2400" dirty="0" smtClean="0">
                <a:cs typeface="Times New Roman"/>
              </a:rPr>
              <a:t>)</a:t>
            </a:r>
          </a:p>
          <a:p>
            <a:pPr lvl="2"/>
            <a:endParaRPr lang="en-US" dirty="0" smtClean="0">
              <a:cs typeface="Times New Roman"/>
            </a:endParaRPr>
          </a:p>
          <a:p>
            <a:pPr lvl="1"/>
            <a:r>
              <a:rPr lang="en-US" dirty="0" smtClean="0"/>
              <a:t>EC hit coordinates (z-axis):</a:t>
            </a:r>
          </a:p>
          <a:p>
            <a:pPr lvl="2"/>
            <a:r>
              <a:rPr lang="en-US" sz="2400" dirty="0" err="1" smtClean="0">
                <a:cs typeface="Times New Roman"/>
              </a:rPr>
              <a:t>γd</a:t>
            </a:r>
            <a:r>
              <a:rPr lang="en-US" sz="2400" dirty="0" smtClean="0">
                <a:cs typeface="Times New Roman"/>
              </a:rPr>
              <a:t>→</a:t>
            </a:r>
            <a:r>
              <a:rPr lang="el-GR" sz="2400" dirty="0" smtClean="0">
                <a:cs typeface="Times New Roman"/>
              </a:rPr>
              <a:t>π</a:t>
            </a:r>
            <a:r>
              <a:rPr lang="en-US" sz="2400" dirty="0" smtClean="0">
                <a:cs typeface="Times New Roman"/>
              </a:rPr>
              <a:t>+</a:t>
            </a:r>
            <a:r>
              <a:rPr lang="el-GR" sz="2400" dirty="0" smtClean="0">
                <a:cs typeface="Times New Roman"/>
              </a:rPr>
              <a:t>π</a:t>
            </a:r>
            <a:r>
              <a:rPr lang="en-US" sz="2400" dirty="0" smtClean="0">
                <a:cs typeface="Times New Roman"/>
              </a:rPr>
              <a:t>-</a:t>
            </a:r>
            <a:r>
              <a:rPr lang="en-US" sz="2400" dirty="0" err="1" smtClean="0">
                <a:cs typeface="Times New Roman"/>
              </a:rPr>
              <a:t>pn</a:t>
            </a:r>
            <a:r>
              <a:rPr lang="en-US" sz="2400" dirty="0" smtClean="0">
                <a:cs typeface="Times New Roman"/>
              </a:rPr>
              <a:t> is studied to find a global EC hit </a:t>
            </a:r>
            <a:r>
              <a:rPr lang="en-US" sz="2400" dirty="0" err="1" smtClean="0">
                <a:cs typeface="Times New Roman"/>
              </a:rPr>
              <a:t>coord</a:t>
            </a:r>
            <a:r>
              <a:rPr lang="en-US" sz="2400" dirty="0" smtClean="0">
                <a:cs typeface="Times New Roman"/>
              </a:rPr>
              <a:t>. corrections</a:t>
            </a:r>
            <a:r>
              <a:rPr lang="en-US" sz="2400" dirty="0" smtClean="0"/>
              <a:t> </a:t>
            </a:r>
          </a:p>
          <a:p>
            <a:pPr lvl="2"/>
            <a:endParaRPr lang="en-US" sz="2400" dirty="0" smtClean="0"/>
          </a:p>
          <a:p>
            <a:r>
              <a:rPr lang="en-US" sz="3000" dirty="0" smtClean="0"/>
              <a:t>With the above corrections, </a:t>
            </a:r>
            <a:r>
              <a:rPr lang="el-GR" sz="3000" dirty="0" smtClean="0">
                <a:cs typeface="Times New Roman"/>
              </a:rPr>
              <a:t>β</a:t>
            </a:r>
            <a:r>
              <a:rPr lang="en-US" sz="3000" dirty="0" smtClean="0">
                <a:cs typeface="Times New Roman"/>
              </a:rPr>
              <a:t> and p are re-calculated for the neutron</a:t>
            </a:r>
            <a:endParaRPr lang="en-US" sz="3000" dirty="0" smtClean="0"/>
          </a:p>
          <a:p>
            <a:pPr lvl="2"/>
            <a:endParaRPr lang="en-US" sz="2400" dirty="0" smtClean="0"/>
          </a:p>
          <a:p>
            <a:pPr lvl="2"/>
            <a:endParaRPr lang="en-US" sz="2400" dirty="0"/>
          </a:p>
        </p:txBody>
      </p:sp>
      <p:sp>
        <p:nvSpPr>
          <p:cNvPr id="4" name="Rounded Rectangle 3"/>
          <p:cNvSpPr/>
          <p:nvPr/>
        </p:nvSpPr>
        <p:spPr>
          <a:xfrm>
            <a:off x="1143000" y="2514600"/>
            <a:ext cx="4724400" cy="381000"/>
          </a:xfrm>
          <a:prstGeom prst="roundRect">
            <a:avLst/>
          </a:prstGeom>
          <a:solidFill>
            <a:srgbClr val="92D050">
              <a:alpha val="26000"/>
            </a:srgbClr>
          </a:solidFill>
          <a:effectLst>
            <a:outerShdw blurRad="50800" dist="50800" dir="5400000" algn="ctr" rotWithShape="0">
              <a:srgbClr val="000000">
                <a:alpha val="7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1219200" y="3733800"/>
            <a:ext cx="3962400" cy="381000"/>
          </a:xfrm>
          <a:prstGeom prst="roundRect">
            <a:avLst/>
          </a:prstGeom>
          <a:solidFill>
            <a:srgbClr val="92D050">
              <a:alpha val="23000"/>
            </a:srgbClr>
          </a:solidFill>
          <a:effectLst>
            <a:outerShdw blurRad="50800" dist="50800" dir="5400000" algn="ctr" rotWithShape="0">
              <a:srgbClr val="000000">
                <a:alpha val="8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25A15-2F87-448C-9876-3223275B436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ed Rectangle 17"/>
          <p:cNvSpPr/>
          <p:nvPr/>
        </p:nvSpPr>
        <p:spPr>
          <a:xfrm>
            <a:off x="838200" y="228600"/>
            <a:ext cx="7467600" cy="990600"/>
          </a:xfrm>
          <a:prstGeom prst="roundRect">
            <a:avLst/>
          </a:prstGeom>
          <a:solidFill>
            <a:srgbClr val="0070C0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Analysis: </a:t>
            </a:r>
            <a:r>
              <a:rPr lang="en-US" u="sng" dirty="0" smtClean="0">
                <a:solidFill>
                  <a:schemeClr val="bg1"/>
                </a:solidFill>
              </a:rPr>
              <a:t>Particle ID  (neutron)</a:t>
            </a:r>
            <a:endParaRPr lang="en-US" u="sng" dirty="0">
              <a:solidFill>
                <a:schemeClr val="bg1"/>
              </a:solidFill>
            </a:endParaRPr>
          </a:p>
        </p:txBody>
      </p:sp>
      <p:pic>
        <p:nvPicPr>
          <p:cNvPr id="6" name="Content Placeholder 5" descr="DeltaR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1371600"/>
            <a:ext cx="3749675" cy="2516818"/>
          </a:xfrm>
        </p:spPr>
      </p:pic>
      <p:pic>
        <p:nvPicPr>
          <p:cNvPr id="7" name="Content Placeholder 6" descr="DeltaR_both.gif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876800" y="1371600"/>
            <a:ext cx="3749675" cy="2516818"/>
          </a:xfrm>
        </p:spPr>
      </p:pic>
      <p:pic>
        <p:nvPicPr>
          <p:cNvPr id="8" name="Picture 7" descr="DeltaR_in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66800" y="3962400"/>
            <a:ext cx="3657600" cy="2506162"/>
          </a:xfrm>
          <a:prstGeom prst="rect">
            <a:avLst/>
          </a:prstGeom>
        </p:spPr>
      </p:pic>
      <p:pic>
        <p:nvPicPr>
          <p:cNvPr id="9" name="Picture 8" descr="DeltaR_out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76800" y="3962400"/>
            <a:ext cx="3733800" cy="2514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828800" y="2514600"/>
            <a:ext cx="228600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All cases</a:t>
            </a:r>
            <a:endParaRPr lang="en-US" sz="3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638800" y="2514600"/>
            <a:ext cx="241604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Both layers</a:t>
            </a:r>
            <a:endParaRPr lang="en-US" sz="3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638800" y="5029200"/>
            <a:ext cx="234872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Outer layer</a:t>
            </a:r>
            <a:endParaRPr lang="en-US" sz="3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828800" y="5029200"/>
            <a:ext cx="225734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Inner layer</a:t>
            </a:r>
            <a:endParaRPr lang="en-US" sz="3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25A15-2F87-448C-9876-3223275B436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Analysis: After particle ID</a:t>
            </a:r>
            <a:endParaRPr lang="en-US" dirty="0"/>
          </a:p>
        </p:txBody>
      </p:sp>
      <p:pic>
        <p:nvPicPr>
          <p:cNvPr id="4" name="Content Placeholder 3" descr="bvsp_pim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352800" y="1981200"/>
            <a:ext cx="2667000" cy="1790116"/>
          </a:xfrm>
        </p:spPr>
      </p:pic>
      <p:pic>
        <p:nvPicPr>
          <p:cNvPr id="5" name="Picture 4" descr="bvsp_kpl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1981200"/>
            <a:ext cx="2568535" cy="1752600"/>
          </a:xfrm>
          <a:prstGeom prst="rect">
            <a:avLst/>
          </a:prstGeom>
        </p:spPr>
      </p:pic>
      <p:pic>
        <p:nvPicPr>
          <p:cNvPr id="6" name="Picture 5" descr="beta_neu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7400" y="1981200"/>
            <a:ext cx="2743200" cy="1800225"/>
          </a:xfrm>
          <a:prstGeom prst="rect">
            <a:avLst/>
          </a:prstGeom>
        </p:spPr>
      </p:pic>
      <p:pic>
        <p:nvPicPr>
          <p:cNvPr id="7" name="Picture 6" descr="phivstheta_kpl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0" y="4114800"/>
            <a:ext cx="2724633" cy="1828800"/>
          </a:xfrm>
          <a:prstGeom prst="rect">
            <a:avLst/>
          </a:prstGeom>
        </p:spPr>
      </p:pic>
      <p:pic>
        <p:nvPicPr>
          <p:cNvPr id="8" name="Picture 7" descr="phivstheta_pim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05200" y="4191000"/>
            <a:ext cx="2490787" cy="1752600"/>
          </a:xfrm>
          <a:prstGeom prst="rect">
            <a:avLst/>
          </a:prstGeom>
        </p:spPr>
      </p:pic>
      <p:pic>
        <p:nvPicPr>
          <p:cNvPr id="9" name="Picture 8" descr="phivstheta_neu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19800" y="4191000"/>
            <a:ext cx="2568535" cy="172402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371600" y="1371600"/>
            <a:ext cx="133882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Kaon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114800" y="1371600"/>
            <a:ext cx="118494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Pion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248400" y="1447800"/>
            <a:ext cx="19543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Neutron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25A15-2F87-448C-9876-3223275B436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Analysis: ONE combination</a:t>
            </a:r>
            <a:endParaRPr lang="en-US" dirty="0"/>
          </a:p>
        </p:txBody>
      </p:sp>
      <p:pic>
        <p:nvPicPr>
          <p:cNvPr id="4" name="Content Placeholder 3" descr="good_comb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638460"/>
            <a:ext cx="7772400" cy="4190679"/>
          </a:xfrm>
        </p:spPr>
      </p:pic>
      <p:sp>
        <p:nvSpPr>
          <p:cNvPr id="5" name="Rectangle 4"/>
          <p:cNvSpPr/>
          <p:nvPr/>
        </p:nvSpPr>
        <p:spPr>
          <a:xfrm>
            <a:off x="2819400" y="2133600"/>
            <a:ext cx="140455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97.79%</a:t>
            </a:r>
            <a:endParaRPr lang="en-US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67200" y="4800600"/>
            <a:ext cx="120417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2.19%</a:t>
            </a:r>
            <a:endParaRPr lang="en-US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96000" y="4800600"/>
            <a:ext cx="140455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0.012%</a:t>
            </a:r>
            <a:endParaRPr lang="en-US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2438400" y="5181600"/>
            <a:ext cx="609600" cy="533400"/>
          </a:xfrm>
          <a:prstGeom prst="ellipse">
            <a:avLst/>
          </a:prstGeom>
          <a:solidFill>
            <a:srgbClr val="00B0F0">
              <a:alpha val="2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25A15-2F87-448C-9876-3223275B436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Analysis: Photon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best photon is selected within </a:t>
            </a:r>
            <a:r>
              <a:rPr lang="en-US" dirty="0" smtClean="0">
                <a:latin typeface="Times New Roman"/>
                <a:cs typeface="Times New Roman"/>
              </a:rPr>
              <a:t>±1.0ns. </a:t>
            </a:r>
            <a:endParaRPr lang="en-US" dirty="0"/>
          </a:p>
        </p:txBody>
      </p:sp>
      <p:pic>
        <p:nvPicPr>
          <p:cNvPr id="4" name="Picture 3" descr="delta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2133600"/>
            <a:ext cx="3352799" cy="2136196"/>
          </a:xfrm>
          <a:prstGeom prst="rect">
            <a:avLst/>
          </a:prstGeom>
        </p:spPr>
      </p:pic>
      <p:pic>
        <p:nvPicPr>
          <p:cNvPr id="5" name="Picture 4" descr="deltaTvsp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2133600"/>
            <a:ext cx="3436972" cy="2189825"/>
          </a:xfrm>
          <a:prstGeom prst="rect">
            <a:avLst/>
          </a:prstGeom>
        </p:spPr>
      </p:pic>
      <p:pic>
        <p:nvPicPr>
          <p:cNvPr id="6" name="Picture 5" descr="good_pho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66800" y="4343400"/>
            <a:ext cx="3438422" cy="2190749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4267200" y="5181600"/>
            <a:ext cx="685800" cy="457200"/>
          </a:xfrm>
          <a:prstGeom prst="rightArrow">
            <a:avLst/>
          </a:prstGeom>
          <a:solidFill>
            <a:srgbClr val="00B050">
              <a:alpha val="95000"/>
            </a:srgbClr>
          </a:solidFill>
          <a:ln w="412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105400" y="4724400"/>
            <a:ext cx="271741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One photon = 96.81%</a:t>
            </a:r>
          </a:p>
          <a:p>
            <a:endParaRPr lang="en-US" dirty="0" smtClean="0"/>
          </a:p>
          <a:p>
            <a:r>
              <a:rPr lang="en-US" dirty="0" smtClean="0"/>
              <a:t>Two photons = 3.14%</a:t>
            </a:r>
          </a:p>
          <a:p>
            <a:endParaRPr lang="en-US" dirty="0" smtClean="0"/>
          </a:p>
          <a:p>
            <a:r>
              <a:rPr lang="en-US" dirty="0" smtClean="0"/>
              <a:t>Three photons = 0.044%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029200" y="4648200"/>
            <a:ext cx="2743200" cy="1600200"/>
          </a:xfrm>
          <a:prstGeom prst="rect">
            <a:avLst/>
          </a:prstGeom>
          <a:noFill/>
          <a:ln w="50800">
            <a:solidFill>
              <a:srgbClr val="FFFF00"/>
            </a:solidFill>
          </a:ln>
          <a:effectLst>
            <a:outerShdw blurRad="50800" dist="50800" dir="5400000" algn="ctr" rotWithShape="0">
              <a:srgbClr val="000000">
                <a:alpha val="8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25A15-2F87-448C-9876-3223275B436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Spectator Proton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Momentum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Mass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25A15-2F87-448C-9876-3223275B4366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9" name="Content Placeholder 8" descr="spect_mom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762000" y="2362200"/>
            <a:ext cx="3886200" cy="3177293"/>
          </a:xfrm>
        </p:spPr>
      </p:pic>
      <p:pic>
        <p:nvPicPr>
          <p:cNvPr id="14" name="Content Placeholder 13" descr="spect_mass.gif"/>
          <p:cNvPicPr>
            <a:picLocks noGrp="1" noChangeAspect="1"/>
          </p:cNvPicPr>
          <p:nvPr>
            <p:ph sz="half" idx="4"/>
          </p:nvPr>
        </p:nvPicPr>
        <p:blipFill>
          <a:blip r:embed="rId3" cstate="print"/>
          <a:stretch>
            <a:fillRect/>
          </a:stretch>
        </p:blipFill>
        <p:spPr>
          <a:xfrm>
            <a:off x="4419600" y="2438400"/>
            <a:ext cx="4293258" cy="3101093"/>
          </a:xfrm>
        </p:spPr>
      </p:pic>
      <p:cxnSp>
        <p:nvCxnSpPr>
          <p:cNvPr id="17" name="Straight Arrow Connector 16"/>
          <p:cNvCxnSpPr/>
          <p:nvPr/>
        </p:nvCxnSpPr>
        <p:spPr>
          <a:xfrm rot="5400000" flipH="1" flipV="1">
            <a:off x="6819900" y="4305300"/>
            <a:ext cx="914400" cy="533400"/>
          </a:xfrm>
          <a:prstGeom prst="straightConnector1">
            <a:avLst/>
          </a:prstGeom>
          <a:ln w="698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6553200" y="4724400"/>
            <a:ext cx="762000" cy="762000"/>
          </a:xfrm>
          <a:prstGeom prst="ellipse">
            <a:avLst/>
          </a:pr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391400" y="3733800"/>
            <a:ext cx="7184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>
                <a:latin typeface="Times New Roman"/>
                <a:cs typeface="Times New Roman"/>
              </a:rPr>
              <a:t>π</a:t>
            </a:r>
            <a:r>
              <a:rPr lang="en-US" sz="1050" dirty="0" smtClean="0">
                <a:latin typeface="Times New Roman"/>
                <a:cs typeface="Times New Roman"/>
              </a:rPr>
              <a:t>0</a:t>
            </a:r>
            <a:r>
              <a:rPr lang="en-US" sz="2000" dirty="0" smtClean="0">
                <a:latin typeface="Times New Roman"/>
                <a:cs typeface="Times New Roman"/>
              </a:rPr>
              <a:t>+ p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Spectator Proton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25A15-2F87-448C-9876-3223275B436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Proton </a:t>
            </a:r>
            <a:r>
              <a:rPr lang="en-US" dirty="0" smtClean="0"/>
              <a:t>momentum </a:t>
            </a:r>
            <a:r>
              <a:rPr lang="en-US" dirty="0" smtClean="0"/>
              <a:t>cut (0.2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Quasi-free </a:t>
            </a:r>
            <a:r>
              <a:rPr lang="en-US" dirty="0" err="1" smtClean="0"/>
              <a:t>vs</a:t>
            </a:r>
            <a:r>
              <a:rPr lang="en-US" dirty="0" smtClean="0"/>
              <a:t> re-scattering</a:t>
            </a:r>
            <a:endParaRPr lang="en-US" dirty="0"/>
          </a:p>
        </p:txBody>
      </p:sp>
      <p:pic>
        <p:nvPicPr>
          <p:cNvPr id="5" name="Picture 4" descr="costhetavsp_spec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2667000"/>
            <a:ext cx="4267200" cy="3082271"/>
          </a:xfrm>
          <a:prstGeom prst="rect">
            <a:avLst/>
          </a:prstGeom>
        </p:spPr>
      </p:pic>
      <p:pic>
        <p:nvPicPr>
          <p:cNvPr id="6" name="Picture 5" descr="phivsp_spec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667000"/>
            <a:ext cx="4419600" cy="31188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Spectator Proton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25A15-2F87-448C-9876-3223275B436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MM(</a:t>
            </a:r>
            <a:r>
              <a:rPr lang="el-GR" dirty="0" smtClean="0">
                <a:latin typeface="Times New Roman"/>
                <a:cs typeface="Times New Roman"/>
              </a:rPr>
              <a:t>Σ</a:t>
            </a:r>
            <a:r>
              <a:rPr lang="en-US" dirty="0" smtClean="0">
                <a:latin typeface="Times New Roman"/>
                <a:cs typeface="Times New Roman"/>
              </a:rPr>
              <a:t>-) </a:t>
            </a:r>
            <a:r>
              <a:rPr lang="en-US" dirty="0" err="1" smtClean="0">
                <a:latin typeface="Times New Roman"/>
                <a:cs typeface="Times New Roman"/>
              </a:rPr>
              <a:t>vs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smtClean="0">
                <a:cs typeface="Times New Roman"/>
              </a:rPr>
              <a:t>Momentum K+  helps getting rid of  most of the background from </a:t>
            </a:r>
            <a:r>
              <a:rPr lang="el-GR" dirty="0" smtClean="0">
                <a:latin typeface="Times New Roman"/>
                <a:cs typeface="Times New Roman"/>
              </a:rPr>
              <a:t>π</a:t>
            </a:r>
            <a:r>
              <a:rPr lang="en-US" sz="1200" dirty="0" smtClean="0">
                <a:latin typeface="Times New Roman"/>
                <a:cs typeface="Times New Roman"/>
              </a:rPr>
              <a:t>0</a:t>
            </a:r>
            <a:r>
              <a:rPr lang="en-US" dirty="0" smtClean="0">
                <a:latin typeface="Times New Roman"/>
                <a:cs typeface="Times New Roman"/>
              </a:rPr>
              <a:t>+p</a:t>
            </a:r>
            <a:endParaRPr lang="en-US" dirty="0"/>
          </a:p>
        </p:txBody>
      </p:sp>
      <p:pic>
        <p:nvPicPr>
          <p:cNvPr id="5" name="Picture 4" descr="mmsigmavskao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2590800"/>
            <a:ext cx="5591175" cy="375285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V="1">
            <a:off x="2590800" y="3124200"/>
            <a:ext cx="4191000" cy="17526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20237656">
            <a:off x="4160579" y="4459210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K+ p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20193993">
            <a:off x="3539755" y="3601255"/>
            <a:ext cx="942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K+ </a:t>
            </a:r>
            <a:r>
              <a:rPr lang="el-GR" dirty="0" smtClean="0">
                <a:latin typeface="Times New Roman"/>
                <a:cs typeface="Times New Roman"/>
              </a:rPr>
              <a:t>π</a:t>
            </a:r>
            <a:r>
              <a:rPr lang="en-US" dirty="0" smtClean="0">
                <a:latin typeface="Times New Roman"/>
                <a:cs typeface="Times New Roman"/>
              </a:rPr>
              <a:t>0 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Spectator Proton Mass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25A15-2F87-448C-9876-3223275B4366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Content Placeholder 4" descr="spect_mass2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2590800"/>
            <a:ext cx="4343400" cy="2819400"/>
          </a:xfrm>
        </p:spPr>
      </p:pic>
      <p:cxnSp>
        <p:nvCxnSpPr>
          <p:cNvPr id="7" name="Straight Arrow Connector 6"/>
          <p:cNvCxnSpPr/>
          <p:nvPr/>
        </p:nvCxnSpPr>
        <p:spPr>
          <a:xfrm rot="5400000" flipH="1" flipV="1">
            <a:off x="2857500" y="4305300"/>
            <a:ext cx="990600" cy="457200"/>
          </a:xfrm>
          <a:prstGeom prst="straightConnector1">
            <a:avLst/>
          </a:prstGeom>
          <a:ln w="476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276600" y="3581400"/>
            <a:ext cx="1120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Isolated </a:t>
            </a:r>
          </a:p>
          <a:p>
            <a:r>
              <a:rPr lang="en-US" sz="1400" b="1" dirty="0" smtClean="0">
                <a:solidFill>
                  <a:srgbClr val="C00000"/>
                </a:solidFill>
              </a:rPr>
              <a:t>events</a:t>
            </a:r>
            <a:endParaRPr lang="en-US" sz="1400" b="1" dirty="0">
              <a:solidFill>
                <a:srgbClr val="C00000"/>
              </a:solidFill>
            </a:endParaRPr>
          </a:p>
        </p:txBody>
      </p:sp>
      <p:pic>
        <p:nvPicPr>
          <p:cNvPr id="10" name="Content Placeholder 4" descr="spect_mass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2590800"/>
            <a:ext cx="4086950" cy="2819400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>
            <a:off x="1676400" y="533400"/>
            <a:ext cx="6019800" cy="1066800"/>
          </a:xfrm>
          <a:prstGeom prst="roundRect">
            <a:avLst/>
          </a:prstGeom>
          <a:noFill/>
          <a:ln w="1016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Final </a:t>
            </a:r>
            <a:r>
              <a:rPr lang="el-GR" dirty="0" smtClean="0">
                <a:latin typeface="Times New Roman"/>
                <a:cs typeface="Times New Roman"/>
              </a:rPr>
              <a:t>Σ</a:t>
            </a:r>
            <a:r>
              <a:rPr lang="en-US" dirty="0" smtClean="0">
                <a:latin typeface="Times New Roman"/>
                <a:cs typeface="Times New Roman"/>
              </a:rPr>
              <a:t>- Mass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25A15-2F87-448C-9876-3223275B4366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5" name="Content Placeholder 4" descr="Sigma_mass3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1447800"/>
            <a:ext cx="7315200" cy="4910032"/>
          </a:xfrm>
        </p:spPr>
      </p:pic>
      <p:sp>
        <p:nvSpPr>
          <p:cNvPr id="7" name="Rounded Rectangle 6"/>
          <p:cNvSpPr/>
          <p:nvPr/>
        </p:nvSpPr>
        <p:spPr>
          <a:xfrm>
            <a:off x="2743200" y="381000"/>
            <a:ext cx="4419600" cy="990600"/>
          </a:xfrm>
          <a:prstGeom prst="roundRect">
            <a:avLst/>
          </a:prstGeom>
          <a:noFill/>
          <a:ln w="1016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37160" y="533400"/>
            <a:ext cx="8854440" cy="990600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Contents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Previous work</a:t>
            </a:r>
          </a:p>
          <a:p>
            <a:endParaRPr lang="en-US" dirty="0" smtClean="0"/>
          </a:p>
          <a:p>
            <a:r>
              <a:rPr lang="en-US" dirty="0" smtClean="0"/>
              <a:t>g13 features</a:t>
            </a:r>
          </a:p>
          <a:p>
            <a:endParaRPr lang="en-US" dirty="0" smtClean="0"/>
          </a:p>
          <a:p>
            <a:r>
              <a:rPr lang="en-US" dirty="0" smtClean="0"/>
              <a:t>Analysis</a:t>
            </a:r>
          </a:p>
          <a:p>
            <a:endParaRPr lang="en-US" dirty="0" smtClean="0"/>
          </a:p>
          <a:p>
            <a:r>
              <a:rPr lang="en-US" dirty="0" smtClean="0"/>
              <a:t>Conclusions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25A15-2F87-448C-9876-3223275B436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Conclusions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25A15-2F87-448C-9876-3223275B436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Analysis </a:t>
            </a:r>
            <a:r>
              <a:rPr lang="en-US" dirty="0" smtClean="0"/>
              <a:t>of the K+</a:t>
            </a:r>
            <a:r>
              <a:rPr lang="el-GR" dirty="0" smtClean="0">
                <a:latin typeface="Times New Roman"/>
                <a:cs typeface="Times New Roman"/>
              </a:rPr>
              <a:t>Σ</a:t>
            </a:r>
            <a:r>
              <a:rPr lang="en-US" dirty="0" smtClean="0">
                <a:latin typeface="Times New Roman"/>
                <a:cs typeface="Times New Roman"/>
              </a:rPr>
              <a:t>- is in progress, focused on the determination of  beam asymmetry and cross section.</a:t>
            </a:r>
          </a:p>
          <a:p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The current data look very promising.  Based on this analysis (22 runs with 2.3 </a:t>
            </a:r>
            <a:r>
              <a:rPr lang="en-US" dirty="0" err="1" smtClean="0">
                <a:latin typeface="Times New Roman"/>
                <a:cs typeface="Times New Roman"/>
              </a:rPr>
              <a:t>GeV</a:t>
            </a:r>
            <a:r>
              <a:rPr lang="en-US" dirty="0" smtClean="0">
                <a:latin typeface="Times New Roman"/>
                <a:cs typeface="Times New Roman"/>
              </a:rPr>
              <a:t> in photon energy), it is predicted to end up having about 400.000 </a:t>
            </a:r>
            <a:r>
              <a:rPr lang="el-GR" dirty="0" smtClean="0">
                <a:latin typeface="Times New Roman"/>
                <a:cs typeface="Times New Roman"/>
              </a:rPr>
              <a:t>Σ</a:t>
            </a:r>
            <a:r>
              <a:rPr lang="en-US" dirty="0" smtClean="0">
                <a:latin typeface="Times New Roman"/>
                <a:cs typeface="Times New Roman"/>
              </a:rPr>
              <a:t>- events in total.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762000" y="609600"/>
            <a:ext cx="4191000" cy="914400"/>
          </a:xfrm>
          <a:prstGeom prst="roundRect">
            <a:avLst/>
          </a:prstGeom>
          <a:solidFill>
            <a:schemeClr val="accent1">
              <a:alpha val="91000"/>
            </a:scheme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190500" dist="889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Previous work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g2:  Both inclusive and exclusive analysis.  </a:t>
            </a:r>
          </a:p>
          <a:p>
            <a:pPr lvl="1"/>
            <a:r>
              <a:rPr lang="en-US" u="sng" dirty="0" smtClean="0"/>
              <a:t>Very low statistics</a:t>
            </a:r>
            <a:r>
              <a:rPr lang="en-US" dirty="0" smtClean="0"/>
              <a:t>!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g10: Exclusive cross-section-measurement.</a:t>
            </a:r>
          </a:p>
          <a:p>
            <a:pPr lvl="1"/>
            <a:r>
              <a:rPr lang="en-US" dirty="0" smtClean="0"/>
              <a:t>High statistics</a:t>
            </a:r>
          </a:p>
          <a:p>
            <a:pPr lvl="1"/>
            <a:r>
              <a:rPr lang="en-US" u="sng" dirty="0" smtClean="0"/>
              <a:t>Non-polarized beam</a:t>
            </a:r>
            <a:r>
              <a:rPr lang="en-US" dirty="0" smtClean="0"/>
              <a:t>!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LEPS spring 8: Inclusive analysis.</a:t>
            </a:r>
          </a:p>
          <a:p>
            <a:pPr lvl="1"/>
            <a:r>
              <a:rPr lang="en-US" dirty="0" smtClean="0"/>
              <a:t>Cross section and beam asymmetry</a:t>
            </a:r>
          </a:p>
          <a:p>
            <a:pPr lvl="1"/>
            <a:r>
              <a:rPr lang="en-US" u="sng" dirty="0" smtClean="0"/>
              <a:t>Very small angular coverage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25A15-2F87-448C-9876-3223275B436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38200" y="2743200"/>
            <a:ext cx="7772400" cy="838200"/>
          </a:xfrm>
          <a:prstGeom prst="rect">
            <a:avLst/>
          </a:prstGeom>
          <a:solidFill>
            <a:schemeClr val="bg1">
              <a:alpha val="2000"/>
            </a:schemeClr>
          </a:solidFill>
          <a:ln w="0">
            <a:solidFill>
              <a:schemeClr val="accent1">
                <a:shade val="50000"/>
              </a:schemeClr>
            </a:solidFill>
          </a:ln>
          <a:effectLst>
            <a:outerShdw blurRad="50800" dist="50800" dir="5400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38200" y="457200"/>
            <a:ext cx="7772400" cy="1143000"/>
          </a:xfrm>
          <a:prstGeom prst="rect">
            <a:avLst/>
          </a:prstGeom>
          <a:effectLst>
            <a:outerShdw blurRad="203200" algn="ctr" rotWithShape="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g13 Features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524000"/>
            <a:ext cx="7848600" cy="4495800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Polarized photon beam: circular (g13a) and linear (g13b) polarization</a:t>
            </a:r>
          </a:p>
          <a:p>
            <a:endParaRPr lang="en-US" dirty="0" smtClean="0"/>
          </a:p>
          <a:p>
            <a:r>
              <a:rPr lang="en-US" dirty="0" smtClean="0"/>
              <a:t>Photon energy range: </a:t>
            </a:r>
            <a:r>
              <a:rPr lang="en-US" dirty="0" smtClean="0"/>
              <a:t>0.8-2.5 </a:t>
            </a:r>
            <a:r>
              <a:rPr lang="en-US" dirty="0" err="1" smtClean="0"/>
              <a:t>GeV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Target: Liquid Deuterium (40-cm-length)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Magnetic field negatively polarized</a:t>
            </a:r>
          </a:p>
          <a:p>
            <a:endParaRPr lang="en-US" dirty="0" smtClean="0"/>
          </a:p>
          <a:p>
            <a:r>
              <a:rPr lang="en-US" dirty="0" smtClean="0"/>
              <a:t>About 52 billion triggers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38200" y="1828800"/>
            <a:ext cx="7772400" cy="838200"/>
          </a:xfrm>
          <a:prstGeom prst="rect">
            <a:avLst/>
          </a:prstGeom>
          <a:solidFill>
            <a:schemeClr val="bg1">
              <a:alpha val="2000"/>
            </a:schemeClr>
          </a:solidFill>
          <a:ln w="0">
            <a:solidFill>
              <a:schemeClr val="accent1">
                <a:shade val="50000"/>
              </a:schemeClr>
            </a:solidFill>
          </a:ln>
          <a:effectLst>
            <a:outerShdw blurRad="50800" dist="50800" dir="5400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38200" y="3657600"/>
            <a:ext cx="7772400" cy="838200"/>
          </a:xfrm>
          <a:prstGeom prst="rect">
            <a:avLst/>
          </a:prstGeom>
          <a:solidFill>
            <a:schemeClr val="bg1">
              <a:alpha val="2000"/>
            </a:schemeClr>
          </a:solidFill>
          <a:ln w="0">
            <a:solidFill>
              <a:schemeClr val="accent1">
                <a:shade val="50000"/>
              </a:schemeClr>
            </a:solidFill>
          </a:ln>
          <a:effectLst>
            <a:outerShdw blurRad="50800" dist="50800" dir="5400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38200" y="4495800"/>
            <a:ext cx="7772400" cy="838200"/>
          </a:xfrm>
          <a:prstGeom prst="rect">
            <a:avLst/>
          </a:prstGeom>
          <a:solidFill>
            <a:schemeClr val="bg1">
              <a:alpha val="2000"/>
            </a:schemeClr>
          </a:solidFill>
          <a:ln w="0">
            <a:solidFill>
              <a:schemeClr val="accent1">
                <a:shade val="50000"/>
              </a:schemeClr>
            </a:solidFill>
          </a:ln>
          <a:effectLst>
            <a:outerShdw blurRad="50800" dist="50800" dir="5400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38200" y="5334000"/>
            <a:ext cx="7772400" cy="838200"/>
          </a:xfrm>
          <a:prstGeom prst="rect">
            <a:avLst/>
          </a:prstGeom>
          <a:solidFill>
            <a:schemeClr val="bg1">
              <a:alpha val="2000"/>
            </a:schemeClr>
          </a:solidFill>
          <a:ln w="0">
            <a:solidFill>
              <a:schemeClr val="accent1">
                <a:shade val="50000"/>
              </a:schemeClr>
            </a:solidFill>
          </a:ln>
          <a:effectLst>
            <a:outerShdw blurRad="50800" dist="50800" dir="5400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25A15-2F87-448C-9876-3223275B436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4191000" y="2743200"/>
            <a:ext cx="2819400" cy="762000"/>
          </a:xfrm>
          <a:prstGeom prst="ellipse">
            <a:avLst/>
          </a:prstGeom>
          <a:solidFill>
            <a:srgbClr val="FFC000"/>
          </a:solidFill>
          <a:ln>
            <a:solidFill>
              <a:schemeClr val="accent1">
                <a:shade val="50000"/>
                <a:alpha val="84000"/>
              </a:schemeClr>
            </a:solidFill>
          </a:ln>
          <a:effectLst>
            <a:outerShdw blurRad="279400" dist="50800" dir="5400000" algn="ctr" rotWithShape="0">
              <a:srgbClr val="000000">
                <a:alpha val="71000"/>
              </a:srgbClr>
            </a:outerShdw>
          </a:effectLst>
          <a:scene3d>
            <a:camera prst="orthographicFront"/>
            <a:lightRig rig="fla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267200" y="1905000"/>
            <a:ext cx="2057400" cy="533400"/>
          </a:xfrm>
          <a:prstGeom prst="ellipse">
            <a:avLst/>
          </a:prstGeom>
          <a:solidFill>
            <a:srgbClr val="FFC000"/>
          </a:solidFill>
          <a:effectLst>
            <a:outerShdw blurRad="304800" dist="241300" dir="4020000" sx="74000" sy="74000" algn="ctr" rotWithShape="0">
              <a:srgbClr val="000000">
                <a:alpha val="58000"/>
              </a:srgbClr>
            </a:outerShdw>
          </a:effectLst>
          <a:scene3d>
            <a:camera prst="orthographicFront"/>
            <a:lightRig rig="flat" dir="t"/>
          </a:scene3d>
          <a:sp3d prstMaterial="plastic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2400" y="457200"/>
            <a:ext cx="8839200" cy="12192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smtClean="0">
                <a:solidFill>
                  <a:srgbClr val="FFC000"/>
                </a:solidFill>
              </a:rPr>
              <a:t>Analysis: Goal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Measurement of the cross section (g13a)</a:t>
            </a:r>
          </a:p>
          <a:p>
            <a:endParaRPr lang="en-US" dirty="0" smtClean="0"/>
          </a:p>
          <a:p>
            <a:r>
              <a:rPr lang="en-US" dirty="0" smtClean="0"/>
              <a:t>Determination of the beam asymmetry (g13b)</a:t>
            </a:r>
          </a:p>
          <a:p>
            <a:endParaRPr lang="en-US" dirty="0" smtClean="0"/>
          </a:p>
          <a:p>
            <a:r>
              <a:rPr lang="en-US" dirty="0" smtClean="0"/>
              <a:t>That’s all what can be determined:</a:t>
            </a:r>
          </a:p>
          <a:p>
            <a:pPr lvl="1"/>
            <a:r>
              <a:rPr lang="en-US" dirty="0" smtClean="0"/>
              <a:t>Experimental issue  </a:t>
            </a:r>
            <a:r>
              <a:rPr lang="el-GR" dirty="0" smtClean="0">
                <a:latin typeface="Times New Roman"/>
                <a:cs typeface="Times New Roman"/>
              </a:rPr>
              <a:t>α</a:t>
            </a:r>
            <a:r>
              <a:rPr lang="en-US" dirty="0" smtClean="0"/>
              <a:t> = -0.068 (PDG)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4191000" y="4191000"/>
            <a:ext cx="2667000" cy="609600"/>
          </a:xfrm>
          <a:prstGeom prst="ellipse">
            <a:avLst/>
          </a:prstGeom>
          <a:solidFill>
            <a:schemeClr val="accent1">
              <a:alpha val="41000"/>
            </a:schemeClr>
          </a:solidFill>
          <a:ln w="19050">
            <a:solidFill>
              <a:schemeClr val="accent1">
                <a:shade val="50000"/>
              </a:schemeClr>
            </a:solidFill>
          </a:ln>
          <a:effectLst>
            <a:outerShdw blurRad="50800" dist="50800" dir="5400000" algn="ctr" rotWithShape="0">
              <a:srgbClr val="000000">
                <a:alpha val="7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25A15-2F87-448C-9876-3223275B436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1143000" y="1828800"/>
            <a:ext cx="3124200" cy="457200"/>
          </a:xfrm>
          <a:prstGeom prst="roundRect">
            <a:avLst/>
          </a:prstGeom>
          <a:solidFill>
            <a:srgbClr val="FFC000">
              <a:alpha val="8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Analysis:  </a:t>
            </a:r>
            <a:r>
              <a:rPr lang="el-GR" dirty="0" smtClean="0">
                <a:solidFill>
                  <a:srgbClr val="FF0000"/>
                </a:solidFill>
                <a:latin typeface="Times New Roman"/>
                <a:cs typeface="Times New Roman"/>
              </a:rPr>
              <a:t>γ</a:t>
            </a:r>
            <a:r>
              <a:rPr lang="en-US" dirty="0" err="1" smtClean="0">
                <a:solidFill>
                  <a:srgbClr val="FF0000"/>
                </a:solidFill>
              </a:rPr>
              <a:t>d</a:t>
            </a:r>
            <a:r>
              <a:rPr lang="en-US" dirty="0" err="1" smtClean="0">
                <a:latin typeface="Times New Roman"/>
                <a:cs typeface="Times New Roman"/>
              </a:rPr>
              <a:t>→</a:t>
            </a:r>
            <a:r>
              <a:rPr lang="en-US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K</a:t>
            </a: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+</a:t>
            </a:r>
            <a:r>
              <a:rPr lang="el-GR" dirty="0" smtClean="0">
                <a:solidFill>
                  <a:srgbClr val="FF0000"/>
                </a:solidFill>
                <a:latin typeface="Times New Roman"/>
                <a:cs typeface="Times New Roman"/>
              </a:rPr>
              <a:t>Σ</a:t>
            </a: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lang="en-US" dirty="0" smtClean="0">
                <a:solidFill>
                  <a:srgbClr val="92D050"/>
                </a:solidFill>
                <a:latin typeface="Times New Roman"/>
                <a:cs typeface="Times New Roman"/>
              </a:rPr>
              <a:t>(p)</a:t>
            </a:r>
            <a:r>
              <a:rPr lang="en-US" dirty="0" smtClean="0">
                <a:latin typeface="Times New Roman"/>
                <a:cs typeface="Times New Roman"/>
              </a:rPr>
              <a:t> →</a:t>
            </a: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K+</a:t>
            </a:r>
            <a:r>
              <a:rPr lang="el-GR" dirty="0" smtClean="0">
                <a:cs typeface="Times New Roman"/>
              </a:rPr>
              <a:t> </a:t>
            </a:r>
            <a:r>
              <a:rPr lang="el-GR" dirty="0" smtClean="0">
                <a:solidFill>
                  <a:srgbClr val="FF0000"/>
                </a:solidFill>
                <a:cs typeface="Times New Roman"/>
              </a:rPr>
              <a:t>π</a:t>
            </a:r>
            <a:r>
              <a:rPr lang="en-US" dirty="0" smtClean="0">
                <a:solidFill>
                  <a:srgbClr val="FF0000"/>
                </a:solidFill>
                <a:cs typeface="Times New Roman"/>
              </a:rPr>
              <a:t>-</a:t>
            </a:r>
            <a:r>
              <a:rPr lang="el-GR" dirty="0" smtClean="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dirty="0" smtClean="0">
                <a:solidFill>
                  <a:srgbClr val="FF0000"/>
                </a:solidFill>
                <a:cs typeface="Times New Roman"/>
              </a:rPr>
              <a:t>n</a:t>
            </a:r>
            <a:r>
              <a:rPr lang="en-US" dirty="0" smtClean="0">
                <a:solidFill>
                  <a:srgbClr val="92D050"/>
                </a:solidFill>
                <a:latin typeface="Times New Roman"/>
                <a:cs typeface="Times New Roman"/>
              </a:rPr>
              <a:t>(p)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K+, </a:t>
            </a:r>
            <a:r>
              <a:rPr lang="el-GR" dirty="0" smtClean="0">
                <a:cs typeface="Times New Roman"/>
              </a:rPr>
              <a:t>π</a:t>
            </a:r>
            <a:r>
              <a:rPr lang="en-US" dirty="0" smtClean="0">
                <a:cs typeface="Times New Roman"/>
              </a:rPr>
              <a:t>-, n are detected.  (p) is reconstructed by MM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Events with “at least” 1(+), 1(-), 1(0)</a:t>
            </a:r>
          </a:p>
          <a:p>
            <a:endParaRPr lang="en-US" dirty="0" smtClean="0"/>
          </a:p>
          <a:p>
            <a:r>
              <a:rPr lang="en-US" dirty="0" smtClean="0"/>
              <a:t>All possible track combinations for </a:t>
            </a:r>
            <a:r>
              <a:rPr lang="el-GR" dirty="0" smtClean="0">
                <a:latin typeface="Times New Roman"/>
                <a:cs typeface="Times New Roman"/>
              </a:rPr>
              <a:t>γ</a:t>
            </a:r>
            <a:r>
              <a:rPr lang="en-US" dirty="0" smtClean="0"/>
              <a:t>d</a:t>
            </a:r>
            <a:r>
              <a:rPr lang="en-US" dirty="0" smtClean="0">
                <a:latin typeface="Times New Roman"/>
                <a:cs typeface="Times New Roman"/>
              </a:rPr>
              <a:t> → </a:t>
            </a:r>
            <a:r>
              <a:rPr lang="en-US" dirty="0" smtClean="0"/>
              <a:t>K+</a:t>
            </a:r>
            <a:r>
              <a:rPr lang="el-GR" dirty="0" smtClean="0">
                <a:latin typeface="Times New Roman"/>
                <a:cs typeface="Times New Roman"/>
              </a:rPr>
              <a:t>Σ</a:t>
            </a:r>
            <a:r>
              <a:rPr lang="en-US" dirty="0" smtClean="0"/>
              <a:t>-(p)</a:t>
            </a:r>
          </a:p>
          <a:p>
            <a:pPr lvl="1"/>
            <a:r>
              <a:rPr lang="en-US" dirty="0" smtClean="0"/>
              <a:t>All (+) </a:t>
            </a:r>
            <a:r>
              <a:rPr lang="en-US" dirty="0" smtClean="0">
                <a:latin typeface="Times New Roman"/>
                <a:cs typeface="Times New Roman"/>
              </a:rPr>
              <a:t>→</a:t>
            </a:r>
            <a:r>
              <a:rPr lang="en-US" dirty="0" smtClean="0"/>
              <a:t> </a:t>
            </a:r>
            <a:r>
              <a:rPr lang="en-US" dirty="0" err="1" smtClean="0"/>
              <a:t>kaons</a:t>
            </a:r>
            <a:endParaRPr lang="en-US" dirty="0" smtClean="0"/>
          </a:p>
          <a:p>
            <a:pPr lvl="1"/>
            <a:r>
              <a:rPr lang="en-US" dirty="0" smtClean="0"/>
              <a:t>All (-) </a:t>
            </a:r>
            <a:r>
              <a:rPr lang="en-US" dirty="0" smtClean="0">
                <a:latin typeface="Times New Roman"/>
                <a:cs typeface="Times New Roman"/>
              </a:rPr>
              <a:t>→</a:t>
            </a:r>
            <a:r>
              <a:rPr lang="en-US" dirty="0" smtClean="0"/>
              <a:t> </a:t>
            </a:r>
            <a:r>
              <a:rPr lang="en-US" dirty="0" err="1" smtClean="0"/>
              <a:t>pions</a:t>
            </a:r>
            <a:r>
              <a:rPr lang="en-US" dirty="0" smtClean="0"/>
              <a:t>  </a:t>
            </a:r>
          </a:p>
          <a:p>
            <a:pPr lvl="1"/>
            <a:r>
              <a:rPr lang="en-US" dirty="0" smtClean="0"/>
              <a:t>All (0) </a:t>
            </a:r>
            <a:r>
              <a:rPr lang="en-US" dirty="0" smtClean="0">
                <a:latin typeface="Times New Roman"/>
                <a:cs typeface="Times New Roman"/>
              </a:rPr>
              <a:t>→</a:t>
            </a:r>
            <a:r>
              <a:rPr lang="en-US" dirty="0" smtClean="0"/>
              <a:t> neutrons</a:t>
            </a:r>
          </a:p>
          <a:p>
            <a:pPr lvl="1"/>
            <a:r>
              <a:rPr lang="en-US" dirty="0" smtClean="0"/>
              <a:t>5</a:t>
            </a:r>
            <a:r>
              <a:rPr lang="el-GR" dirty="0" smtClean="0">
                <a:latin typeface="Times New Roman"/>
                <a:cs typeface="Times New Roman"/>
              </a:rPr>
              <a:t>σ</a:t>
            </a:r>
            <a:r>
              <a:rPr lang="en-US" dirty="0" smtClean="0"/>
              <a:t> cut around M(</a:t>
            </a:r>
            <a:r>
              <a:rPr lang="el-GR" dirty="0" smtClean="0">
                <a:latin typeface="Times New Roman"/>
                <a:cs typeface="Times New Roman"/>
              </a:rPr>
              <a:t>π</a:t>
            </a:r>
            <a:r>
              <a:rPr lang="en-US" dirty="0" smtClean="0">
                <a:latin typeface="Times New Roman"/>
                <a:cs typeface="Times New Roman"/>
              </a:rPr>
              <a:t>-</a:t>
            </a:r>
            <a:r>
              <a:rPr lang="en-US" dirty="0" smtClean="0"/>
              <a:t>,n)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|</a:t>
            </a:r>
            <a:r>
              <a:rPr lang="el-GR" dirty="0" smtClean="0">
                <a:latin typeface="Times New Roman"/>
                <a:cs typeface="Times New Roman"/>
              </a:rPr>
              <a:t>Δ</a:t>
            </a:r>
            <a:r>
              <a:rPr lang="en-US" dirty="0" smtClean="0"/>
              <a:t>T(</a:t>
            </a:r>
            <a:r>
              <a:rPr lang="el-GR" dirty="0" smtClean="0">
                <a:latin typeface="Times New Roman"/>
                <a:cs typeface="Times New Roman"/>
              </a:rPr>
              <a:t>γ</a:t>
            </a:r>
            <a:r>
              <a:rPr lang="en-US" dirty="0" smtClean="0"/>
              <a:t>,K+)| &lt; 5.0 ns</a:t>
            </a:r>
          </a:p>
          <a:p>
            <a:pPr lvl="1"/>
            <a:r>
              <a:rPr lang="en-US" dirty="0" smtClean="0"/>
              <a:t>5</a:t>
            </a:r>
            <a:r>
              <a:rPr lang="el-GR" dirty="0" smtClean="0">
                <a:latin typeface="Times New Roman"/>
                <a:cs typeface="Times New Roman"/>
              </a:rPr>
              <a:t>σ</a:t>
            </a:r>
            <a:r>
              <a:rPr lang="en-US" dirty="0" smtClean="0"/>
              <a:t> cut around MM(K+,</a:t>
            </a:r>
            <a:r>
              <a:rPr lang="el-GR" dirty="0" smtClean="0">
                <a:latin typeface="Times New Roman"/>
                <a:cs typeface="Times New Roman"/>
              </a:rPr>
              <a:t>π</a:t>
            </a:r>
            <a:r>
              <a:rPr lang="en-US" dirty="0" smtClean="0">
                <a:latin typeface="Times New Roman"/>
                <a:cs typeface="Times New Roman"/>
              </a:rPr>
              <a:t>-</a:t>
            </a:r>
            <a:r>
              <a:rPr lang="en-US" dirty="0" smtClean="0"/>
              <a:t>,n)</a:t>
            </a:r>
          </a:p>
        </p:txBody>
      </p:sp>
      <p:sp>
        <p:nvSpPr>
          <p:cNvPr id="8" name="Oval 7"/>
          <p:cNvSpPr/>
          <p:nvPr/>
        </p:nvSpPr>
        <p:spPr>
          <a:xfrm>
            <a:off x="4953000" y="762000"/>
            <a:ext cx="533400" cy="609600"/>
          </a:xfrm>
          <a:prstGeom prst="ellipse">
            <a:avLst/>
          </a:prstGeom>
          <a:solidFill>
            <a:schemeClr val="bg2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543800" y="762000"/>
            <a:ext cx="533400" cy="609600"/>
          </a:xfrm>
          <a:prstGeom prst="ellipse">
            <a:avLst/>
          </a:prstGeom>
          <a:solidFill>
            <a:schemeClr val="bg2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25A15-2F87-448C-9876-3223275B436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495800" y="1219200"/>
            <a:ext cx="38100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705600" y="1219200"/>
            <a:ext cx="83820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457200" y="381000"/>
            <a:ext cx="8229600" cy="1219200"/>
          </a:xfrm>
          <a:prstGeom prst="roundRect">
            <a:avLst/>
          </a:prstGeom>
          <a:noFill/>
          <a:ln w="127000" cap="rnd" cmpd="sng">
            <a:solidFill>
              <a:srgbClr val="FFC611"/>
            </a:solidFill>
            <a:prstDash val="solid"/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extrusionH="76200" contourW="12700">
            <a:extrusionClr>
              <a:schemeClr val="tx1"/>
            </a:extrusionClr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Analysis: Bad SC paddles </a:t>
            </a:r>
            <a:r>
              <a:rPr lang="en-US" sz="3100" dirty="0" smtClean="0">
                <a:solidFill>
                  <a:schemeClr val="tx1"/>
                </a:solidFill>
              </a:rPr>
              <a:t>(P. </a:t>
            </a:r>
            <a:r>
              <a:rPr lang="en-US" sz="3100" dirty="0" err="1" smtClean="0">
                <a:solidFill>
                  <a:schemeClr val="tx1"/>
                </a:solidFill>
              </a:rPr>
              <a:t>Mattione</a:t>
            </a:r>
            <a:r>
              <a:rPr lang="en-US" sz="3100" dirty="0" smtClean="0">
                <a:solidFill>
                  <a:schemeClr val="tx1"/>
                </a:solidFill>
              </a:rPr>
              <a:t>)</a:t>
            </a:r>
            <a:endParaRPr lang="en-US" sz="3100" dirty="0">
              <a:solidFill>
                <a:schemeClr val="tx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u="sng" dirty="0" smtClean="0"/>
              <a:t>Positives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u="sng" dirty="0" smtClean="0"/>
              <a:t>Negatives</a:t>
            </a:r>
            <a:endParaRPr lang="en-US" u="sng" dirty="0"/>
          </a:p>
        </p:txBody>
      </p:sp>
      <p:pic>
        <p:nvPicPr>
          <p:cNvPr id="8" name="Content Placeholder 7" descr="KS0L_SCPaddles_MassSq_Pos_S1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914400" y="2362200"/>
            <a:ext cx="3733800" cy="2064127"/>
          </a:xfrm>
        </p:spPr>
      </p:pic>
      <p:pic>
        <p:nvPicPr>
          <p:cNvPr id="9" name="Content Placeholder 8" descr="KS0L_SCPaddles_MassSq_Neg_S1.gif"/>
          <p:cNvPicPr>
            <a:picLocks noGrp="1" noChangeAspect="1"/>
          </p:cNvPicPr>
          <p:nvPr>
            <p:ph sz="half" idx="4"/>
          </p:nvPr>
        </p:nvPicPr>
        <p:blipFill>
          <a:blip r:embed="rId3" cstate="print"/>
          <a:stretch>
            <a:fillRect/>
          </a:stretch>
        </p:blipFill>
        <p:spPr>
          <a:xfrm>
            <a:off x="4953000" y="2362200"/>
            <a:ext cx="3733800" cy="2064127"/>
          </a:xfrm>
        </p:spPr>
      </p:pic>
      <p:pic>
        <p:nvPicPr>
          <p:cNvPr id="10" name="Picture 9" descr="KS0L_SCPaddles_TimeRes_Pos_S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90600" y="4419600"/>
            <a:ext cx="3657600" cy="2057400"/>
          </a:xfrm>
          <a:prstGeom prst="rect">
            <a:avLst/>
          </a:prstGeom>
        </p:spPr>
      </p:pic>
      <p:pic>
        <p:nvPicPr>
          <p:cNvPr id="11" name="Picture 10" descr="KS0L_SCPaddles_TimeRes_Neg_S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29200" y="4419600"/>
            <a:ext cx="3657600" cy="2057400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25A15-2F87-448C-9876-3223275B436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685800" y="457200"/>
            <a:ext cx="8001000" cy="1066800"/>
          </a:xfrm>
          <a:prstGeom prst="roundRect">
            <a:avLst/>
          </a:prstGeom>
          <a:noFill/>
          <a:ln w="1143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7724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Analysis: </a:t>
            </a:r>
            <a:r>
              <a:rPr lang="en-US" b="1" u="sng" dirty="0" smtClean="0">
                <a:solidFill>
                  <a:srgbClr val="0070C0"/>
                </a:solidFill>
              </a:rPr>
              <a:t>Particle ID  (</a:t>
            </a:r>
            <a:r>
              <a:rPr lang="en-US" b="1" u="sng" dirty="0" err="1" smtClean="0">
                <a:solidFill>
                  <a:srgbClr val="0070C0"/>
                </a:solidFill>
              </a:rPr>
              <a:t>pion</a:t>
            </a:r>
            <a:r>
              <a:rPr lang="en-US" b="1" u="sng" dirty="0" smtClean="0">
                <a:solidFill>
                  <a:srgbClr val="0070C0"/>
                </a:solidFill>
              </a:rPr>
              <a:t>)</a:t>
            </a:r>
            <a:endParaRPr lang="en-US" b="1" u="sng" dirty="0">
              <a:solidFill>
                <a:srgbClr val="0070C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2286000" cy="4495800"/>
          </a:xfrm>
        </p:spPr>
        <p:txBody>
          <a:bodyPr/>
          <a:lstStyle/>
          <a:p>
            <a:r>
              <a:rPr lang="en-US" sz="2400" b="1" u="sng" dirty="0" smtClean="0">
                <a:latin typeface="Times New Roman"/>
                <a:cs typeface="Times New Roman"/>
              </a:rPr>
              <a:t>Negative </a:t>
            </a:r>
            <a:r>
              <a:rPr lang="en-US" sz="2400" b="1" u="sng" dirty="0" err="1" smtClean="0">
                <a:latin typeface="Times New Roman"/>
                <a:cs typeface="Times New Roman"/>
              </a:rPr>
              <a:t>pions</a:t>
            </a:r>
            <a:r>
              <a:rPr lang="en-US" sz="2400" b="1" dirty="0" smtClean="0">
                <a:latin typeface="Times New Roman"/>
                <a:cs typeface="Times New Roman"/>
              </a:rPr>
              <a:t>: </a:t>
            </a:r>
          </a:p>
          <a:p>
            <a:endParaRPr lang="en-US" sz="2400" dirty="0" smtClean="0">
              <a:latin typeface="Times New Roman"/>
              <a:cs typeface="Times New Roman"/>
            </a:endParaRPr>
          </a:p>
          <a:p>
            <a:r>
              <a:rPr lang="en-US" sz="2400" dirty="0" smtClean="0">
                <a:latin typeface="Times New Roman"/>
                <a:cs typeface="Times New Roman"/>
              </a:rPr>
              <a:t>Δ</a:t>
            </a:r>
            <a:r>
              <a:rPr lang="el-GR" sz="2400" dirty="0" smtClean="0">
                <a:latin typeface="Times New Roman"/>
                <a:cs typeface="Times New Roman"/>
              </a:rPr>
              <a:t>β</a:t>
            </a:r>
            <a:r>
              <a:rPr lang="en-US" sz="2400" dirty="0" smtClean="0">
                <a:latin typeface="Times New Roman"/>
                <a:cs typeface="Times New Roman"/>
              </a:rPr>
              <a:t> = </a:t>
            </a:r>
            <a:r>
              <a:rPr lang="el-GR" sz="2400" dirty="0" smtClean="0">
                <a:latin typeface="Times New Roman"/>
                <a:cs typeface="Times New Roman"/>
              </a:rPr>
              <a:t>β</a:t>
            </a:r>
            <a:r>
              <a:rPr lang="en-US" sz="2400" dirty="0" smtClean="0">
                <a:latin typeface="Times New Roman"/>
                <a:cs typeface="Times New Roman"/>
              </a:rPr>
              <a:t>c-</a:t>
            </a:r>
            <a:r>
              <a:rPr lang="el-GR" sz="2400" dirty="0" smtClean="0">
                <a:latin typeface="Times New Roman"/>
                <a:cs typeface="Times New Roman"/>
              </a:rPr>
              <a:t> β</a:t>
            </a:r>
            <a:r>
              <a:rPr lang="en-US" sz="2400" dirty="0" smtClean="0">
                <a:latin typeface="Times New Roman"/>
                <a:cs typeface="Times New Roman"/>
              </a:rPr>
              <a:t>m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l-GR" sz="2400" dirty="0" smtClean="0">
                <a:latin typeface="Times New Roman"/>
                <a:cs typeface="Times New Roman"/>
              </a:rPr>
              <a:t>β</a:t>
            </a:r>
            <a:r>
              <a:rPr lang="en-US" sz="2400" dirty="0" smtClean="0">
                <a:latin typeface="Times New Roman"/>
                <a:cs typeface="Times New Roman"/>
              </a:rPr>
              <a:t>c from |</a:t>
            </a:r>
            <a:r>
              <a:rPr lang="en-US" sz="2400" b="1" dirty="0" smtClean="0">
                <a:latin typeface="Times New Roman"/>
                <a:cs typeface="Times New Roman"/>
              </a:rPr>
              <a:t>p</a:t>
            </a:r>
            <a:r>
              <a:rPr lang="en-US" sz="2400" dirty="0" smtClean="0">
                <a:latin typeface="Times New Roman"/>
                <a:cs typeface="Times New Roman"/>
              </a:rPr>
              <a:t>|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l-GR" sz="2400" dirty="0" smtClean="0">
                <a:latin typeface="Times New Roman"/>
                <a:cs typeface="Times New Roman"/>
              </a:rPr>
              <a:t>β</a:t>
            </a:r>
            <a:r>
              <a:rPr lang="en-US" sz="2400" dirty="0" smtClean="0">
                <a:latin typeface="Times New Roman"/>
                <a:cs typeface="Times New Roman"/>
              </a:rPr>
              <a:t>m from </a:t>
            </a:r>
            <a:r>
              <a:rPr lang="en-US" sz="2200" b="1" dirty="0" smtClean="0">
                <a:latin typeface="Times New Roman"/>
                <a:cs typeface="Times New Roman"/>
              </a:rPr>
              <a:t>EVNT</a:t>
            </a:r>
          </a:p>
          <a:p>
            <a:endParaRPr lang="en-US" sz="2400" b="1" dirty="0" smtClean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b="1" dirty="0"/>
          </a:p>
        </p:txBody>
      </p:sp>
      <p:pic>
        <p:nvPicPr>
          <p:cNvPr id="6" name="Picture 5" descr="dbetavsp_pim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1905000"/>
            <a:ext cx="5438775" cy="375285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rot="5400000" flipH="1" flipV="1">
            <a:off x="6592094" y="3237706"/>
            <a:ext cx="685800" cy="1588"/>
          </a:xfrm>
          <a:prstGeom prst="straightConnector1">
            <a:avLst/>
          </a:prstGeom>
          <a:ln w="50800">
            <a:solidFill>
              <a:srgbClr val="00B050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 flipH="1" flipV="1">
            <a:off x="6592094" y="4304506"/>
            <a:ext cx="685800" cy="1588"/>
          </a:xfrm>
          <a:prstGeom prst="straightConnector1">
            <a:avLst/>
          </a:prstGeom>
          <a:ln w="50800">
            <a:solidFill>
              <a:srgbClr val="00B05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629400" y="3581400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0.1</a:t>
            </a:r>
            <a:endParaRPr lang="en-US" sz="20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25A15-2F87-448C-9876-3223275B436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77724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Analysis: </a:t>
            </a:r>
            <a:r>
              <a:rPr lang="en-US" b="1" u="sng" dirty="0" smtClean="0">
                <a:solidFill>
                  <a:srgbClr val="FF0000"/>
                </a:solidFill>
              </a:rPr>
              <a:t>Particle ID  (</a:t>
            </a:r>
            <a:r>
              <a:rPr lang="en-US" b="1" u="sng" dirty="0" err="1" smtClean="0">
                <a:solidFill>
                  <a:srgbClr val="FF0000"/>
                </a:solidFill>
              </a:rPr>
              <a:t>kaon</a:t>
            </a:r>
            <a:r>
              <a:rPr lang="en-US" b="1" u="sng" dirty="0" smtClean="0">
                <a:solidFill>
                  <a:srgbClr val="FF0000"/>
                </a:solidFill>
              </a:rPr>
              <a:t>)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2286000" cy="4495800"/>
          </a:xfrm>
        </p:spPr>
        <p:txBody>
          <a:bodyPr/>
          <a:lstStyle/>
          <a:p>
            <a:r>
              <a:rPr lang="en-US" sz="2400" b="1" u="sng" dirty="0" smtClean="0">
                <a:latin typeface="Times New Roman"/>
                <a:cs typeface="Times New Roman"/>
              </a:rPr>
              <a:t>Positive </a:t>
            </a:r>
            <a:r>
              <a:rPr lang="en-US" sz="2400" b="1" u="sng" dirty="0" err="1" smtClean="0">
                <a:latin typeface="Times New Roman"/>
                <a:cs typeface="Times New Roman"/>
              </a:rPr>
              <a:t>kaons</a:t>
            </a:r>
            <a:r>
              <a:rPr lang="en-US" sz="2400" b="1" dirty="0" smtClean="0">
                <a:latin typeface="Times New Roman"/>
                <a:cs typeface="Times New Roman"/>
              </a:rPr>
              <a:t>: </a:t>
            </a:r>
          </a:p>
          <a:p>
            <a:endParaRPr lang="en-US" sz="2400" dirty="0" smtClean="0">
              <a:latin typeface="Times New Roman"/>
              <a:cs typeface="Times New Roman"/>
            </a:endParaRPr>
          </a:p>
          <a:p>
            <a:r>
              <a:rPr lang="en-US" sz="2400" dirty="0" smtClean="0">
                <a:latin typeface="Times New Roman"/>
                <a:cs typeface="Times New Roman"/>
              </a:rPr>
              <a:t>Δ</a:t>
            </a:r>
            <a:r>
              <a:rPr lang="el-GR" sz="2400" dirty="0" smtClean="0">
                <a:latin typeface="Times New Roman"/>
                <a:cs typeface="Times New Roman"/>
              </a:rPr>
              <a:t>β</a:t>
            </a:r>
            <a:r>
              <a:rPr lang="en-US" sz="2400" dirty="0" smtClean="0">
                <a:latin typeface="Times New Roman"/>
                <a:cs typeface="Times New Roman"/>
              </a:rPr>
              <a:t> = </a:t>
            </a:r>
            <a:r>
              <a:rPr lang="el-GR" sz="2400" dirty="0" smtClean="0">
                <a:latin typeface="Times New Roman"/>
                <a:cs typeface="Times New Roman"/>
              </a:rPr>
              <a:t>β</a:t>
            </a:r>
            <a:r>
              <a:rPr lang="en-US" sz="2400" dirty="0" smtClean="0">
                <a:latin typeface="Times New Roman"/>
                <a:cs typeface="Times New Roman"/>
              </a:rPr>
              <a:t>c-</a:t>
            </a:r>
            <a:r>
              <a:rPr lang="el-GR" sz="2400" dirty="0" smtClean="0">
                <a:latin typeface="Times New Roman"/>
                <a:cs typeface="Times New Roman"/>
              </a:rPr>
              <a:t> β</a:t>
            </a:r>
            <a:r>
              <a:rPr lang="en-US" sz="2400" dirty="0" smtClean="0">
                <a:latin typeface="Times New Roman"/>
                <a:cs typeface="Times New Roman"/>
              </a:rPr>
              <a:t>m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l-GR" sz="2400" dirty="0" smtClean="0">
                <a:latin typeface="Times New Roman"/>
                <a:cs typeface="Times New Roman"/>
              </a:rPr>
              <a:t>β</a:t>
            </a:r>
            <a:r>
              <a:rPr lang="en-US" sz="2400" dirty="0" smtClean="0">
                <a:latin typeface="Times New Roman"/>
                <a:cs typeface="Times New Roman"/>
              </a:rPr>
              <a:t>c from |</a:t>
            </a:r>
            <a:r>
              <a:rPr lang="en-US" sz="2400" b="1" dirty="0" smtClean="0">
                <a:latin typeface="Times New Roman"/>
                <a:cs typeface="Times New Roman"/>
              </a:rPr>
              <a:t>p</a:t>
            </a:r>
            <a:r>
              <a:rPr lang="en-US" sz="2400" dirty="0" smtClean="0">
                <a:latin typeface="Times New Roman"/>
                <a:cs typeface="Times New Roman"/>
              </a:rPr>
              <a:t>|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l-GR" sz="2400" dirty="0" smtClean="0">
                <a:latin typeface="Times New Roman"/>
                <a:cs typeface="Times New Roman"/>
              </a:rPr>
              <a:t>β</a:t>
            </a:r>
            <a:r>
              <a:rPr lang="en-US" sz="2400" dirty="0" smtClean="0">
                <a:latin typeface="Times New Roman"/>
                <a:cs typeface="Times New Roman"/>
              </a:rPr>
              <a:t>m from </a:t>
            </a:r>
            <a:r>
              <a:rPr lang="en-US" sz="2200" b="1" dirty="0" smtClean="0">
                <a:latin typeface="Times New Roman"/>
                <a:cs typeface="Times New Roman"/>
              </a:rPr>
              <a:t>EVNT</a:t>
            </a:r>
          </a:p>
          <a:p>
            <a:endParaRPr lang="en-US" sz="2400" b="1" dirty="0" smtClean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b="1" dirty="0"/>
          </a:p>
        </p:txBody>
      </p:sp>
      <p:cxnSp>
        <p:nvCxnSpPr>
          <p:cNvPr id="10" name="Straight Arrow Connector 9"/>
          <p:cNvCxnSpPr/>
          <p:nvPr/>
        </p:nvCxnSpPr>
        <p:spPr>
          <a:xfrm rot="5400000" flipH="1" flipV="1">
            <a:off x="6592094" y="3237706"/>
            <a:ext cx="685800" cy="1588"/>
          </a:xfrm>
          <a:prstGeom prst="straightConnector1">
            <a:avLst/>
          </a:prstGeom>
          <a:ln w="50800">
            <a:solidFill>
              <a:srgbClr val="00B050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 flipH="1" flipV="1">
            <a:off x="6592094" y="4304506"/>
            <a:ext cx="685800" cy="1588"/>
          </a:xfrm>
          <a:prstGeom prst="straightConnector1">
            <a:avLst/>
          </a:prstGeom>
          <a:ln w="50800">
            <a:solidFill>
              <a:srgbClr val="00B05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629400" y="3581400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0.1</a:t>
            </a:r>
            <a:endParaRPr lang="en-US" sz="2000" dirty="0"/>
          </a:p>
        </p:txBody>
      </p:sp>
      <p:pic>
        <p:nvPicPr>
          <p:cNvPr id="9" name="Picture 8" descr="dbetavsp_kp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2800" y="1905000"/>
            <a:ext cx="5181600" cy="3643092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rot="5400000">
            <a:off x="4076700" y="3238500"/>
            <a:ext cx="685800" cy="1588"/>
          </a:xfrm>
          <a:prstGeom prst="straightConnector1">
            <a:avLst/>
          </a:prstGeom>
          <a:ln w="50800">
            <a:solidFill>
              <a:srgbClr val="00B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4077494" y="4152106"/>
            <a:ext cx="685800" cy="1588"/>
          </a:xfrm>
          <a:prstGeom prst="straightConnector1">
            <a:avLst/>
          </a:prstGeom>
          <a:ln w="50800">
            <a:solidFill>
              <a:srgbClr val="00B050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114800" y="35814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0.05</a:t>
            </a:r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25A15-2F87-448C-9876-3223275B436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</TotalTime>
  <Words>582</Words>
  <Application>Microsoft Office PowerPoint</Application>
  <PresentationFormat>On-screen Show (4:3)</PresentationFormat>
  <Paragraphs>151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Equity</vt:lpstr>
      <vt:lpstr>Status of K+Σ- analysis from g13</vt:lpstr>
      <vt:lpstr>Contents </vt:lpstr>
      <vt:lpstr>Previous work</vt:lpstr>
      <vt:lpstr>g13 Features</vt:lpstr>
      <vt:lpstr>  Analysis: Goal</vt:lpstr>
      <vt:lpstr>Analysis:  γd→K+Σ-(p) →K+ π- n(p)</vt:lpstr>
      <vt:lpstr>Analysis: Bad SC paddles (P. Mattione)</vt:lpstr>
      <vt:lpstr>Analysis: Particle ID  (pion)</vt:lpstr>
      <vt:lpstr>Analysis: Particle ID  (kaon)</vt:lpstr>
      <vt:lpstr>Analysis: Particle ID  (neutron)</vt:lpstr>
      <vt:lpstr>Analysis: Particle ID  (neutron)</vt:lpstr>
      <vt:lpstr>Analysis: After particle ID</vt:lpstr>
      <vt:lpstr>Analysis: ONE combination</vt:lpstr>
      <vt:lpstr>Analysis: Photon selection</vt:lpstr>
      <vt:lpstr>Spectator Proton</vt:lpstr>
      <vt:lpstr>Spectator Proton</vt:lpstr>
      <vt:lpstr>Spectator Proton</vt:lpstr>
      <vt:lpstr>        Spectator Proton Mass</vt:lpstr>
      <vt:lpstr>Final Σ- Mass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hfhhfhhhfhfh</dc:title>
  <dc:creator>Edwin Munevar</dc:creator>
  <cp:lastModifiedBy>Edwin Munevar</cp:lastModifiedBy>
  <cp:revision>50</cp:revision>
  <dcterms:created xsi:type="dcterms:W3CDTF">2009-09-26T10:52:28Z</dcterms:created>
  <dcterms:modified xsi:type="dcterms:W3CDTF">2009-09-26T13:41:37Z</dcterms:modified>
</cp:coreProperties>
</file>