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35"/>
  </p:notesMasterIdLst>
  <p:handoutMasterIdLst>
    <p:handoutMasterId r:id="rId36"/>
  </p:handoutMasterIdLst>
  <p:sldIdLst>
    <p:sldId id="257" r:id="rId2"/>
    <p:sldId id="258" r:id="rId3"/>
    <p:sldId id="259" r:id="rId4"/>
    <p:sldId id="262" r:id="rId5"/>
    <p:sldId id="263" r:id="rId6"/>
    <p:sldId id="256" r:id="rId7"/>
    <p:sldId id="264" r:id="rId8"/>
    <p:sldId id="265" r:id="rId9"/>
    <p:sldId id="281" r:id="rId10"/>
    <p:sldId id="267" r:id="rId11"/>
    <p:sldId id="269" r:id="rId12"/>
    <p:sldId id="270" r:id="rId13"/>
    <p:sldId id="275" r:id="rId14"/>
    <p:sldId id="271" r:id="rId15"/>
    <p:sldId id="272" r:id="rId16"/>
    <p:sldId id="273" r:id="rId17"/>
    <p:sldId id="278" r:id="rId18"/>
    <p:sldId id="285" r:id="rId19"/>
    <p:sldId id="276" r:id="rId20"/>
    <p:sldId id="277" r:id="rId21"/>
    <p:sldId id="279" r:id="rId22"/>
    <p:sldId id="283" r:id="rId23"/>
    <p:sldId id="284" r:id="rId24"/>
    <p:sldId id="286" r:id="rId25"/>
    <p:sldId id="282" r:id="rId26"/>
    <p:sldId id="287" r:id="rId27"/>
    <p:sldId id="288" r:id="rId28"/>
    <p:sldId id="289" r:id="rId29"/>
    <p:sldId id="291" r:id="rId30"/>
    <p:sldId id="292" r:id="rId31"/>
    <p:sldId id="290" r:id="rId32"/>
    <p:sldId id="294" r:id="rId33"/>
    <p:sldId id="293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yung Bang" initials="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0DB3"/>
    <a:srgbClr val="1F913A"/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2" autoAdjust="0"/>
    <p:restoredTop sz="96716" autoAdjust="0"/>
  </p:normalViewPr>
  <p:slideViewPr>
    <p:cSldViewPr>
      <p:cViewPr>
        <p:scale>
          <a:sx n="89" d="100"/>
          <a:sy n="89" d="100"/>
        </p:scale>
        <p:origin x="-7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-1806" y="-11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7.wmf"/><Relationship Id="rId1" Type="http://schemas.openxmlformats.org/officeDocument/2006/relationships/image" Target="../media/image7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DE2B43-5DC1-4A17-838B-B39972609A55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F16E1E-C783-4A6A-A428-A216EA8123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454766-025D-4249-96B7-85F5598A5804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A628E6-F1EE-416D-8DAB-A07A3DD8F3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3524-F543-4C14-8AD2-D1F130968104}" type="datetime1">
              <a:rPr lang="en-US" smtClean="0"/>
              <a:pPr/>
              <a:t>9/26/2009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Markov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6B1962A-331A-472F-BBD7-A2A083E4B7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600D4-D60F-47C5-8553-4B4CD0EED624}" type="datetime1">
              <a:rPr lang="en-US" smtClean="0"/>
              <a:pPr/>
              <a:t>9/26/2009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Markov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6B1962A-331A-472F-BBD7-A2A083E4B7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4604-CE51-4584-8B42-2C4467254EE4}" type="datetime1">
              <a:rPr lang="en-US" smtClean="0"/>
              <a:pPr/>
              <a:t>9/26/2009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Markov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44D20-256B-4EF7-9256-7CE062FF082D}" type="datetime1">
              <a:rPr lang="en-US" smtClean="0"/>
              <a:pPr/>
              <a:t>9/26/2009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Markov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6B1962A-331A-472F-BBD7-A2A083E4B7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Markov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2D98-9969-47AF-BE61-E477791BA5D1}" type="datetime1">
              <a:rPr lang="en-US" smtClean="0"/>
              <a:pPr/>
              <a:t>9/26/2009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6B1962A-331A-472F-BBD7-A2A083E4B7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8BB2AD8-2938-40EC-94C6-1DA4D71795A0}" type="datetime1">
              <a:rPr lang="en-US" smtClean="0"/>
              <a:pPr/>
              <a:t>9/26/2009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Markov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3708-5A45-4762-AE9A-753E0AC0CF56}" type="datetime1">
              <a:rPr lang="en-US" smtClean="0"/>
              <a:pPr/>
              <a:t>9/26/2009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smtClean="0"/>
              <a:t>N. Markov</a:t>
            </a: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6B1962A-331A-472F-BBD7-A2A083E4B7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A09A9-EDCB-427C-B182-A81BF844D3C9}" type="datetime1">
              <a:rPr lang="en-US" smtClean="0"/>
              <a:pPr/>
              <a:t>9/26/2009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Markov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6B1962A-331A-472F-BBD7-A2A083E4B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89FC7-16A2-4468-8147-53C214880C0F}" type="datetime1">
              <a:rPr lang="en-US" smtClean="0"/>
              <a:pPr/>
              <a:t>9/26/2009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Markov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B1962A-331A-472F-BBD7-A2A083E4B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6B1962A-331A-472F-BBD7-A2A083E4B7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3967-5D7B-4665-95F8-335129EAF4B7}" type="datetime1">
              <a:rPr lang="en-US" smtClean="0"/>
              <a:pPr/>
              <a:t>9/26/2009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US" smtClean="0"/>
              <a:t>N. Markov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6B1962A-331A-472F-BBD7-A2A083E4B7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E9BB262-B0FD-4CA1-BA61-268F589B11EF}" type="datetime1">
              <a:rPr lang="en-US" smtClean="0"/>
              <a:pPr/>
              <a:t>9/26/2009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smtClean="0"/>
              <a:t>N. Markov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D77C78B-8CAD-449F-B5AF-BF18A1FA6512}" type="datetime1">
              <a:rPr lang="en-US" smtClean="0"/>
              <a:pPr/>
              <a:t>9/26/2009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N. Markov</a:t>
            </a: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6B1962A-331A-472F-BBD7-A2A083E4B7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0.png"/><Relationship Id="rId4" Type="http://schemas.openxmlformats.org/officeDocument/2006/relationships/image" Target="../media/image25.png"/><Relationship Id="rId9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2.png"/><Relationship Id="rId7" Type="http://schemas.openxmlformats.org/officeDocument/2006/relationships/image" Target="../media/image5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4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8.png"/><Relationship Id="rId4" Type="http://schemas.openxmlformats.org/officeDocument/2006/relationships/oleObject" Target="../embeddings/oleObject6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gif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/>
          <p:cNvSpPr txBox="1">
            <a:spLocks noChangeArrowheads="1"/>
          </p:cNvSpPr>
          <p:nvPr/>
        </p:nvSpPr>
        <p:spPr>
          <a:xfrm>
            <a:off x="685800" y="-76200"/>
            <a:ext cx="8229600" cy="1905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Exclusive </a:t>
            </a:r>
            <a:r>
              <a:rPr kumimoji="0" lang="el-GR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π</a:t>
            </a:r>
            <a:r>
              <a:rPr kumimoji="0" lang="en-US" sz="4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0 </a:t>
            </a:r>
            <a:r>
              <a:rPr kumimoji="0" lang="en-US" sz="4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e</a:t>
            </a:r>
            <a:r>
              <a:rPr kumimoji="0" lang="en-US" sz="4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lectroproduction</a:t>
            </a: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 the resonance region.</a:t>
            </a:r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4514850" y="2744787"/>
          <a:ext cx="114300" cy="215900"/>
        </p:xfrm>
        <a:graphic>
          <a:graphicData uri="http://schemas.openxmlformats.org/presentationml/2006/ole">
            <p:oleObj spid="_x0000_s1026" name="Equation" r:id="rId3" imgW="114120" imgH="215640" progId="Equation.3">
              <p:embed/>
            </p:oleObj>
          </a:graphicData>
        </a:graphic>
      </p:graphicFrame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230753" y="3292475"/>
            <a:ext cx="660629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200" dirty="0" err="1">
                <a:solidFill>
                  <a:srgbClr val="000000"/>
                </a:solidFill>
              </a:rPr>
              <a:t>Nikolay</a:t>
            </a:r>
            <a:r>
              <a:rPr lang="en-US" dirty="0"/>
              <a:t>  </a:t>
            </a:r>
            <a:r>
              <a:rPr lang="en-US" sz="2200" dirty="0">
                <a:solidFill>
                  <a:srgbClr val="000000"/>
                </a:solidFill>
              </a:rPr>
              <a:t>Markov, Maurizio </a:t>
            </a:r>
            <a:r>
              <a:rPr lang="en-US" sz="2200" dirty="0" err="1">
                <a:solidFill>
                  <a:srgbClr val="000000"/>
                </a:solidFill>
              </a:rPr>
              <a:t>Ungaro</a:t>
            </a:r>
            <a:r>
              <a:rPr lang="en-US" sz="2200" dirty="0" smtClean="0">
                <a:solidFill>
                  <a:srgbClr val="000000"/>
                </a:solidFill>
              </a:rPr>
              <a:t>, </a:t>
            </a:r>
            <a:r>
              <a:rPr lang="en-US" sz="2200" dirty="0" err="1" smtClean="0">
                <a:solidFill>
                  <a:srgbClr val="000000"/>
                </a:solidFill>
              </a:rPr>
              <a:t>Kyungseon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>
                <a:solidFill>
                  <a:srgbClr val="000000"/>
                </a:solidFill>
              </a:rPr>
              <a:t>Joo</a:t>
            </a:r>
            <a:endParaRPr lang="en-US" sz="2200" dirty="0">
              <a:solidFill>
                <a:srgbClr val="000000"/>
              </a:solidFill>
            </a:endParaRPr>
          </a:p>
          <a:p>
            <a:pPr algn="ctr"/>
            <a:endParaRPr lang="en-US" sz="2200" dirty="0">
              <a:solidFill>
                <a:srgbClr val="000000"/>
              </a:solidFill>
            </a:endParaRPr>
          </a:p>
          <a:p>
            <a:pPr algn="ctr"/>
            <a:r>
              <a:rPr lang="en-US" sz="2200" dirty="0">
                <a:solidFill>
                  <a:srgbClr val="000000"/>
                </a:solidFill>
              </a:rPr>
              <a:t>University of Connecticut</a:t>
            </a:r>
          </a:p>
          <a:p>
            <a:pPr algn="ctr"/>
            <a:endParaRPr lang="en-US" sz="2200" dirty="0">
              <a:solidFill>
                <a:srgbClr val="000000"/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819400" y="5546725"/>
            <a:ext cx="3556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 dirty="0" err="1"/>
              <a:t>Hadron</a:t>
            </a:r>
            <a:r>
              <a:rPr lang="en-US" sz="2000" dirty="0"/>
              <a:t> spectroscopy meeting</a:t>
            </a:r>
          </a:p>
          <a:p>
            <a:pPr algn="ctr"/>
            <a:r>
              <a:rPr lang="en-US" sz="2000" dirty="0"/>
              <a:t>September </a:t>
            </a:r>
            <a:r>
              <a:rPr lang="en-US" sz="2000" dirty="0" smtClean="0"/>
              <a:t>26, </a:t>
            </a:r>
            <a:r>
              <a:rPr lang="en-US" sz="2000" dirty="0"/>
              <a:t>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thetaPElasBHP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557790"/>
            <a:ext cx="4549142" cy="15544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momentum correction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85786" y="152400"/>
            <a:ext cx="250581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/>
              <a:t>Momentum correction</a:t>
            </a:r>
            <a:endParaRPr lang="en-US" i="1" dirty="0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76200" y="4267200"/>
            <a:ext cx="4800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1600" dirty="0"/>
              <a:t>Kinematical coverage of elastic events is quite different from </a:t>
            </a:r>
            <a:r>
              <a:rPr lang="el-GR" sz="1600" dirty="0"/>
              <a:t>π</a:t>
            </a:r>
            <a:r>
              <a:rPr lang="en-US" sz="1600" baseline="30000" dirty="0" smtClean="0"/>
              <a:t>0</a:t>
            </a:r>
            <a:r>
              <a:rPr lang="en-US" sz="1600" dirty="0" smtClean="0"/>
              <a:t>,while  BH </a:t>
            </a:r>
            <a:r>
              <a:rPr lang="en-US" sz="1600" dirty="0"/>
              <a:t>lies in similar </a:t>
            </a:r>
            <a:r>
              <a:rPr lang="en-US" sz="1600" dirty="0" smtClean="0"/>
              <a:t>region;</a:t>
            </a:r>
          </a:p>
          <a:p>
            <a:r>
              <a:rPr lang="en-US" sz="1600" dirty="0" smtClean="0"/>
              <a:t>Since we have good statistics in </a:t>
            </a:r>
            <a:endParaRPr lang="en-US" sz="1600" dirty="0" smtClean="0"/>
          </a:p>
          <a:p>
            <a:r>
              <a:rPr lang="en-US" sz="1600" dirty="0" smtClean="0"/>
              <a:t>the </a:t>
            </a:r>
            <a:r>
              <a:rPr lang="en-US" sz="1600" dirty="0" smtClean="0"/>
              <a:t>elastic region, they will be </a:t>
            </a:r>
            <a:endParaRPr lang="en-US" sz="1600" dirty="0" smtClean="0"/>
          </a:p>
          <a:p>
            <a:r>
              <a:rPr lang="en-US" sz="1600" dirty="0" smtClean="0"/>
              <a:t>used  </a:t>
            </a:r>
            <a:r>
              <a:rPr lang="en-US" sz="1600" dirty="0" smtClean="0"/>
              <a:t>as additional </a:t>
            </a:r>
            <a:r>
              <a:rPr lang="en-US" sz="1600" dirty="0" smtClean="0"/>
              <a:t> W </a:t>
            </a:r>
            <a:r>
              <a:rPr lang="en-US" sz="1600" dirty="0" smtClean="0"/>
              <a:t>bin with </a:t>
            </a:r>
            <a:endParaRPr lang="en-US" sz="1600" dirty="0" smtClean="0"/>
          </a:p>
          <a:p>
            <a:r>
              <a:rPr lang="en-US" sz="1600" dirty="0" smtClean="0"/>
              <a:t>i</a:t>
            </a:r>
            <a:r>
              <a:rPr lang="en-US" sz="1600" dirty="0" smtClean="0"/>
              <a:t>ts </a:t>
            </a:r>
            <a:r>
              <a:rPr lang="en-US" sz="1600" dirty="0" smtClean="0"/>
              <a:t>own kinematics.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2819400" y="1459468"/>
            <a:ext cx="3437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Overview </a:t>
            </a:r>
            <a:r>
              <a:rPr lang="en-US" dirty="0" smtClean="0"/>
              <a:t>and </a:t>
            </a:r>
            <a:r>
              <a:rPr lang="en-US" dirty="0" smtClean="0"/>
              <a:t>reaction selection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3" name="Content Placeholder 8" descr="prer.pn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200400" y="4953000"/>
            <a:ext cx="1219200" cy="1295400"/>
          </a:xfrm>
        </p:spPr>
      </p:pic>
      <p:sp>
        <p:nvSpPr>
          <p:cNvPr id="18" name="TextBox 17"/>
          <p:cNvSpPr txBox="1"/>
          <p:nvPr/>
        </p:nvSpPr>
        <p:spPr>
          <a:xfrm>
            <a:off x="4800600" y="22860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BH selection, </a:t>
            </a:r>
            <a:r>
              <a:rPr lang="en-US" sz="1600" dirty="0" smtClean="0"/>
              <a:t>pre- and post-</a:t>
            </a:r>
            <a:r>
              <a:rPr lang="en-US" sz="1600" dirty="0" err="1" smtClean="0"/>
              <a:t>radiative</a:t>
            </a:r>
            <a:r>
              <a:rPr lang="en-US" sz="1600" dirty="0" smtClean="0"/>
              <a:t> </a:t>
            </a:r>
            <a:r>
              <a:rPr lang="en-US" sz="1600" dirty="0" smtClean="0"/>
              <a:t>processes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4800600" y="3352800"/>
            <a:ext cx="2133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Preradiative</a:t>
            </a:r>
            <a:r>
              <a:rPr lang="en-US" sz="1600" dirty="0" smtClean="0"/>
              <a:t> BH selection, emitted photon is aligned </a:t>
            </a:r>
          </a:p>
          <a:p>
            <a:r>
              <a:rPr lang="en-US" sz="1600" dirty="0" smtClean="0"/>
              <a:t>with the beam direction.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228600" y="2481590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100" dirty="0" smtClean="0"/>
              <a:t>θ</a:t>
            </a:r>
            <a:endParaRPr lang="en-US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4038600" y="4081790"/>
            <a:ext cx="6094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P, </a:t>
            </a:r>
            <a:r>
              <a:rPr lang="en-US" sz="1100" dirty="0" err="1" smtClean="0"/>
              <a:t>GeV</a:t>
            </a:r>
            <a:endParaRPr lang="en-US" sz="1100" dirty="0"/>
          </a:p>
        </p:txBody>
      </p:sp>
      <p:pic>
        <p:nvPicPr>
          <p:cNvPr id="26" name="Picture 14"/>
          <p:cNvPicPr>
            <a:picLocks noChangeAspect="1" noChangeArrowheads="1"/>
          </p:cNvPicPr>
          <p:nvPr/>
        </p:nvPicPr>
        <p:blipFill>
          <a:blip r:embed="rId4" cstate="print"/>
          <a:srcRect r="2403"/>
          <a:stretch>
            <a:fillRect/>
          </a:stretch>
        </p:blipFill>
        <p:spPr bwMode="auto">
          <a:xfrm>
            <a:off x="4753470" y="4800600"/>
            <a:ext cx="3095130" cy="1463040"/>
          </a:xfrm>
          <a:prstGeom prst="rect">
            <a:avLst/>
          </a:prstGeom>
          <a:noFill/>
        </p:spPr>
      </p:pic>
      <p:sp>
        <p:nvSpPr>
          <p:cNvPr id="27" name="Text Box 22"/>
          <p:cNvSpPr txBox="1">
            <a:spLocks noChangeArrowheads="1"/>
          </p:cNvSpPr>
          <p:nvPr/>
        </p:nvSpPr>
        <p:spPr bwMode="auto">
          <a:xfrm>
            <a:off x="7772400" y="5029200"/>
            <a:ext cx="12907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rgbClr val="000000"/>
                </a:solidFill>
              </a:rPr>
              <a:t>ep</a:t>
            </a:r>
            <a:r>
              <a:rPr lang="en-US" sz="1400" dirty="0">
                <a:solidFill>
                  <a:srgbClr val="000000"/>
                </a:solidFill>
              </a:rPr>
              <a:t> -&gt; </a:t>
            </a:r>
            <a:r>
              <a:rPr lang="en-US" sz="1400" dirty="0" err="1">
                <a:solidFill>
                  <a:srgbClr val="000000"/>
                </a:solidFill>
              </a:rPr>
              <a:t>epX</a:t>
            </a:r>
            <a:endParaRPr lang="en-US" sz="1400" dirty="0">
              <a:solidFill>
                <a:srgbClr val="000000"/>
              </a:solidFill>
            </a:endParaRPr>
          </a:p>
          <a:p>
            <a:r>
              <a:rPr lang="en-US" sz="1400" dirty="0">
                <a:solidFill>
                  <a:srgbClr val="0066FF"/>
                </a:solidFill>
              </a:rPr>
              <a:t>all BH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pre-</a:t>
            </a:r>
            <a:r>
              <a:rPr lang="en-US" sz="1400" dirty="0" err="1" smtClean="0">
                <a:solidFill>
                  <a:srgbClr val="FF0000"/>
                </a:solidFill>
              </a:rPr>
              <a:t>radiative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00CC00"/>
                </a:solidFill>
              </a:rPr>
              <a:t>post-</a:t>
            </a:r>
            <a:r>
              <a:rPr lang="en-US" sz="1400" dirty="0" err="1" smtClean="0">
                <a:solidFill>
                  <a:srgbClr val="00CC00"/>
                </a:solidFill>
              </a:rPr>
              <a:t>radiative</a:t>
            </a:r>
            <a:endParaRPr lang="en-US" sz="1400" dirty="0">
              <a:solidFill>
                <a:srgbClr val="00CC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36592" y="6135624"/>
            <a:ext cx="2962671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 smtClean="0"/>
              <a:t>-0.02                      0                   0.02                    0.04</a:t>
            </a:r>
            <a:endParaRPr lang="en-US" sz="1000" dirty="0"/>
          </a:p>
        </p:txBody>
      </p:sp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7656513" y="6110287"/>
            <a:ext cx="649287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mm</a:t>
            </a:r>
            <a:r>
              <a:rPr lang="en-US" baseline="30000" dirty="0"/>
              <a:t>2</a:t>
            </a: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8450" y="3257550"/>
            <a:ext cx="23050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29400" y="1685925"/>
            <a:ext cx="230505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/>
          <p:nvPr/>
        </p:nvSpPr>
        <p:spPr>
          <a:xfrm>
            <a:off x="457200" y="2194560"/>
            <a:ext cx="1111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Elastic events</a:t>
            </a:r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1981200" y="2194560"/>
            <a:ext cx="8819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BH events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3581400" y="2194560"/>
            <a:ext cx="8435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 smtClean="0"/>
              <a:t>π</a:t>
            </a:r>
            <a:r>
              <a:rPr lang="en-US" sz="1200" baseline="30000" dirty="0" smtClean="0"/>
              <a:t>0</a:t>
            </a:r>
            <a:r>
              <a:rPr lang="en-US" sz="1200" dirty="0" smtClean="0"/>
              <a:t> events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381000" y="1828800"/>
            <a:ext cx="417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 kinematics coverage in case of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7" grpId="0"/>
      <p:bldP spid="29" grpId="0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dirty="0" smtClean="0"/>
              <a:t>Electron momentum correction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85786" y="152400"/>
            <a:ext cx="250581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/>
              <a:t>Momentum correction</a:t>
            </a:r>
            <a:endParaRPr lang="en-US" i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2" name="Picture 11" descr="bhPeakFi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4846320"/>
            <a:ext cx="1996888" cy="1371599"/>
          </a:xfrm>
          <a:prstGeom prst="rect">
            <a:avLst/>
          </a:prstGeom>
        </p:spPr>
      </p:pic>
      <p:pic>
        <p:nvPicPr>
          <p:cNvPr id="13" name="Picture 12" descr="bhSigmaFi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29400" y="4846320"/>
            <a:ext cx="1996888" cy="1371599"/>
          </a:xfrm>
          <a:prstGeom prst="rect">
            <a:avLst/>
          </a:prstGeom>
        </p:spPr>
      </p:pic>
      <p:pic>
        <p:nvPicPr>
          <p:cNvPr id="14" name="Picture 13" descr="wPeakFit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" y="4846320"/>
            <a:ext cx="1996888" cy="1371599"/>
          </a:xfrm>
          <a:prstGeom prst="rect">
            <a:avLst/>
          </a:prstGeom>
        </p:spPr>
      </p:pic>
      <p:pic>
        <p:nvPicPr>
          <p:cNvPr id="15" name="Picture 14" descr="wSigmaFit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86000" y="4846320"/>
            <a:ext cx="1996888" cy="137159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447800" y="4191000"/>
            <a:ext cx="1580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Elastic events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943600" y="4202668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BH events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04800" y="4480560"/>
            <a:ext cx="1566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Peak position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895600" y="448056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Arial"/>
                <a:cs typeface="Arial"/>
              </a:rPr>
              <a:t>σ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745769" y="6172200"/>
            <a:ext cx="1124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Data </a:t>
            </a:r>
          </a:p>
          <a:p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0D0DB3"/>
                </a:solidFill>
              </a:rPr>
              <a:t>Corrected</a:t>
            </a:r>
            <a:endParaRPr lang="en-US" sz="1600" dirty="0">
              <a:solidFill>
                <a:srgbClr val="0D0DB3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05400" y="4480560"/>
            <a:ext cx="1566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Peak position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696200" y="448056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Arial"/>
                <a:cs typeface="Arial"/>
              </a:rPr>
              <a:t>σ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447800" y="6172200"/>
            <a:ext cx="1124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Data </a:t>
            </a:r>
          </a:p>
          <a:p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0D0DB3"/>
                </a:solidFill>
              </a:rPr>
              <a:t>Corrected</a:t>
            </a:r>
            <a:endParaRPr lang="en-US" sz="1600" dirty="0">
              <a:solidFill>
                <a:srgbClr val="0D0DB3"/>
              </a:solidFill>
            </a:endParaRPr>
          </a:p>
        </p:txBody>
      </p:sp>
      <p:pic>
        <p:nvPicPr>
          <p:cNvPr id="28" name="Picture 27" descr="BHNoCorr2DS0W5.png"/>
          <p:cNvPicPr>
            <a:picLocks noChangeAspect="1"/>
          </p:cNvPicPr>
          <p:nvPr/>
        </p:nvPicPr>
        <p:blipFill>
          <a:blip r:embed="rId7" cstate="print"/>
          <a:srcRect l="1005" t="34965" r="50754" b="34266"/>
          <a:stretch>
            <a:fillRect/>
          </a:stretch>
        </p:blipFill>
        <p:spPr>
          <a:xfrm>
            <a:off x="152400" y="1447800"/>
            <a:ext cx="2992582" cy="1371600"/>
          </a:xfrm>
          <a:prstGeom prst="rect">
            <a:avLst/>
          </a:prstGeom>
        </p:spPr>
      </p:pic>
      <p:graphicFrame>
        <p:nvGraphicFramePr>
          <p:cNvPr id="31" name="Object 30"/>
          <p:cNvGraphicFramePr>
            <a:graphicFrameLocks noChangeAspect="1"/>
          </p:cNvGraphicFramePr>
          <p:nvPr/>
        </p:nvGraphicFramePr>
        <p:xfrm>
          <a:off x="3124200" y="1447800"/>
          <a:ext cx="749300" cy="431800"/>
        </p:xfrm>
        <a:graphic>
          <a:graphicData uri="http://schemas.openxmlformats.org/presentationml/2006/ole">
            <p:oleObj spid="_x0000_s36866" name="Equation" r:id="rId8" imgW="749160" imgH="431640" progId="Equation.3">
              <p:embed/>
            </p:oleObj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3200400" y="1600200"/>
            <a:ext cx="588173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              is calculated for each event and stored in sector - W - </a:t>
            </a:r>
            <a:r>
              <a:rPr lang="el-GR" sz="1400" dirty="0" smtClean="0"/>
              <a:t>θ</a:t>
            </a:r>
            <a:r>
              <a:rPr lang="en-US" sz="1400" baseline="-25000" dirty="0" smtClean="0"/>
              <a:t>e </a:t>
            </a:r>
            <a:r>
              <a:rPr lang="en-US" sz="1400" dirty="0" smtClean="0"/>
              <a:t>-</a:t>
            </a:r>
            <a:r>
              <a:rPr lang="en-US" sz="1400" baseline="-25000" dirty="0" smtClean="0"/>
              <a:t> </a:t>
            </a:r>
            <a:r>
              <a:rPr lang="el-GR" sz="1400" dirty="0" smtClean="0"/>
              <a:t>φ</a:t>
            </a:r>
            <a:r>
              <a:rPr lang="en-US" sz="1400" baseline="-25000" dirty="0" smtClean="0"/>
              <a:t>e </a:t>
            </a:r>
            <a:r>
              <a:rPr lang="en-US" sz="1400" dirty="0" smtClean="0"/>
              <a:t>bins.</a:t>
            </a:r>
          </a:p>
          <a:p>
            <a:r>
              <a:rPr lang="en-US" sz="1400" dirty="0" smtClean="0"/>
              <a:t>Gaussian fit to obtain a peak position is performed and peak  positions </a:t>
            </a:r>
          </a:p>
          <a:p>
            <a:r>
              <a:rPr lang="en-US" sz="1400" dirty="0" smtClean="0"/>
              <a:t>are fitted with 2</a:t>
            </a:r>
            <a:r>
              <a:rPr lang="en-US" sz="1400" baseline="30000" dirty="0" smtClean="0"/>
              <a:t>nd</a:t>
            </a:r>
            <a:r>
              <a:rPr lang="en-US" sz="1400" dirty="0" smtClean="0"/>
              <a:t> order polynomial a + </a:t>
            </a:r>
            <a:r>
              <a:rPr lang="en-US" sz="1400" dirty="0" err="1" smtClean="0"/>
              <a:t>bx</a:t>
            </a:r>
            <a:r>
              <a:rPr lang="en-US" sz="1400" dirty="0" smtClean="0"/>
              <a:t> + cx</a:t>
            </a:r>
            <a:r>
              <a:rPr lang="en-US" sz="1400" baseline="30000" dirty="0" smtClean="0"/>
              <a:t>2 </a:t>
            </a:r>
            <a:r>
              <a:rPr lang="en-US" sz="1400" dirty="0" smtClean="0"/>
              <a:t>as a function of </a:t>
            </a:r>
            <a:r>
              <a:rPr lang="el-GR" sz="1400" dirty="0" smtClean="0"/>
              <a:t>φ</a:t>
            </a:r>
            <a:r>
              <a:rPr lang="en-US" sz="1400" baseline="-25000" dirty="0" smtClean="0"/>
              <a:t>e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152400" y="2819400"/>
            <a:ext cx="259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Coefficients of the polynomial fit are interpolated </a:t>
            </a:r>
          </a:p>
          <a:p>
            <a:r>
              <a:rPr lang="en-US" sz="1400" dirty="0" smtClean="0"/>
              <a:t>as a function of W, giving as a correction to be applied.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7010400" y="2514600"/>
            <a:ext cx="16610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Correction applied</a:t>
            </a:r>
            <a:endParaRPr lang="en-US" sz="1400" dirty="0"/>
          </a:p>
        </p:txBody>
      </p:sp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9" cstate="print"/>
          <a:srcRect l="1408"/>
          <a:stretch>
            <a:fillRect/>
          </a:stretch>
        </p:blipFill>
        <p:spPr bwMode="auto">
          <a:xfrm>
            <a:off x="2819400" y="2362200"/>
            <a:ext cx="390244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8" descr="BHCorrLinear2DS0W5.png"/>
          <p:cNvPicPr>
            <a:picLocks noChangeAspect="1"/>
          </p:cNvPicPr>
          <p:nvPr/>
        </p:nvPicPr>
        <p:blipFill>
          <a:blip r:embed="rId10" cstate="print"/>
          <a:srcRect l="1005" t="34615" r="50754" b="33217"/>
          <a:stretch>
            <a:fillRect/>
          </a:stretch>
        </p:blipFill>
        <p:spPr>
          <a:xfrm>
            <a:off x="6052930" y="2895600"/>
            <a:ext cx="286247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1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7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5" dur="indefinite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6" dur="indefinite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9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2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1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3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4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7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2" grpId="0"/>
      <p:bldP spid="23" grpId="0"/>
      <p:bldP spid="24" grpId="0"/>
      <p:bldP spid="32" grpId="0"/>
      <p:bldP spid="33" grpId="0"/>
      <p:bldP spid="33" grpId="2"/>
      <p:bldP spid="34" grpId="0"/>
      <p:bldP spid="34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2400" y="16002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Based on the ratio of the number of events  in the specific reaction in the run to the faraday cup charge for this run, 4 runs were excluded from the further consideration.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dirty="0" smtClean="0"/>
              <a:t>Data set selection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 descr="eventsByCharg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2286000"/>
            <a:ext cx="5726191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276600" y="1600200"/>
            <a:ext cx="5715000" cy="5105400"/>
          </a:xfrm>
          <a:prstGeom prst="roundRect">
            <a:avLst/>
          </a:prstGeom>
          <a:solidFill>
            <a:schemeClr val="bg2">
              <a:lumMod val="50000"/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3200400" y="3733800"/>
            <a:ext cx="572593" cy="10541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50" dirty="0" smtClean="0"/>
              <a:t>0.04</a:t>
            </a:r>
          </a:p>
          <a:p>
            <a:r>
              <a:rPr lang="en-US" sz="1250" dirty="0" smtClean="0"/>
              <a:t>0.02</a:t>
            </a:r>
          </a:p>
          <a:p>
            <a:r>
              <a:rPr lang="en-US" sz="1250" dirty="0" smtClean="0"/>
              <a:t>       0</a:t>
            </a:r>
          </a:p>
          <a:p>
            <a:r>
              <a:rPr lang="en-US" sz="1250" dirty="0" smtClean="0"/>
              <a:t>-0.02</a:t>
            </a:r>
          </a:p>
          <a:p>
            <a:r>
              <a:rPr lang="en-US" sz="1250" dirty="0" smtClean="0"/>
              <a:t>-0.04</a:t>
            </a:r>
            <a:endParaRPr lang="en-US" sz="1250" dirty="0"/>
          </a:p>
        </p:txBody>
      </p:sp>
      <p:sp>
        <p:nvSpPr>
          <p:cNvPr id="12" name="Rounded Rectangle 11"/>
          <p:cNvSpPr/>
          <p:nvPr/>
        </p:nvSpPr>
        <p:spPr>
          <a:xfrm>
            <a:off x="228600" y="1600200"/>
            <a:ext cx="2819400" cy="5105400"/>
          </a:xfrm>
          <a:prstGeom prst="roundRect">
            <a:avLst/>
          </a:prstGeom>
          <a:solidFill>
            <a:schemeClr val="bg2">
              <a:lumMod val="50000"/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dirty="0" smtClean="0"/>
              <a:t>Proton momentum correction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267200" y="1688068"/>
            <a:ext cx="3687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Based on the </a:t>
            </a:r>
            <a:r>
              <a:rPr lang="en-US" dirty="0" err="1" smtClean="0"/>
              <a:t>ep</a:t>
            </a:r>
            <a:r>
              <a:rPr lang="en-US" dirty="0" smtClean="0"/>
              <a:t>-&gt;</a:t>
            </a:r>
            <a:r>
              <a:rPr lang="en-US" dirty="0" err="1" smtClean="0"/>
              <a:t>ep</a:t>
            </a:r>
            <a:r>
              <a:rPr lang="el-GR" dirty="0" smtClean="0"/>
              <a:t>π</a:t>
            </a:r>
            <a:r>
              <a:rPr lang="en-US" baseline="30000" dirty="0" smtClean="0"/>
              <a:t>0 </a:t>
            </a:r>
            <a:r>
              <a:rPr lang="en-US" dirty="0" smtClean="0"/>
              <a:t>kinematics.</a:t>
            </a:r>
            <a:endParaRPr lang="en-US" baseline="30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 l="2601"/>
          <a:stretch>
            <a:fillRect/>
          </a:stretch>
        </p:blipFill>
        <p:spPr bwMode="auto">
          <a:xfrm>
            <a:off x="457200" y="3048000"/>
            <a:ext cx="2425741" cy="155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 l="2601"/>
          <a:stretch>
            <a:fillRect/>
          </a:stretch>
        </p:blipFill>
        <p:spPr bwMode="auto">
          <a:xfrm>
            <a:off x="457200" y="4876800"/>
            <a:ext cx="2425741" cy="155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04800" y="1981200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Based on the ratio of generated and reconstructed proton momentum.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799696" y="1600200"/>
            <a:ext cx="1486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Energy loss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6431168" y="2057400"/>
            <a:ext cx="2408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Result, peak position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131222" y="4050268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Result, </a:t>
            </a:r>
            <a:r>
              <a:rPr lang="el-GR" dirty="0" smtClean="0">
                <a:latin typeface="Arial"/>
                <a:cs typeface="Arial"/>
              </a:rPr>
              <a:t>σ</a:t>
            </a:r>
            <a:endParaRPr lang="en-US" dirty="0"/>
          </a:p>
        </p:txBody>
      </p:sp>
      <p:pic>
        <p:nvPicPr>
          <p:cNvPr id="17" name="Picture 16" descr="pionSigmaFi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00800" y="4343400"/>
            <a:ext cx="2396265" cy="1645919"/>
          </a:xfrm>
          <a:prstGeom prst="rect">
            <a:avLst/>
          </a:prstGeom>
        </p:spPr>
      </p:pic>
      <p:pic>
        <p:nvPicPr>
          <p:cNvPr id="18" name="Picture 17" descr="pionPeakFit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00800" y="2438400"/>
            <a:ext cx="2396265" cy="164591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781800" y="6019800"/>
            <a:ext cx="187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| </a:t>
            </a:r>
            <a:r>
              <a:rPr lang="en-US" dirty="0" smtClean="0">
                <a:solidFill>
                  <a:srgbClr val="0D0DB3"/>
                </a:solidFill>
              </a:rPr>
              <a:t>Corrected</a:t>
            </a:r>
            <a:endParaRPr lang="en-US" dirty="0">
              <a:solidFill>
                <a:srgbClr val="0D0DB3"/>
              </a:solidFill>
            </a:endParaRPr>
          </a:p>
        </p:txBody>
      </p:sp>
      <p:pic>
        <p:nvPicPr>
          <p:cNvPr id="20" name="Picture 19" descr="ProtonNoCorr2DS3P2.png"/>
          <p:cNvPicPr>
            <a:picLocks noChangeAspect="1"/>
          </p:cNvPicPr>
          <p:nvPr/>
        </p:nvPicPr>
        <p:blipFill>
          <a:blip r:embed="rId6" cstate="print"/>
          <a:srcRect l="3769" t="26224" r="68090" b="54196"/>
          <a:stretch>
            <a:fillRect/>
          </a:stretch>
        </p:blipFill>
        <p:spPr>
          <a:xfrm>
            <a:off x="3657600" y="3581400"/>
            <a:ext cx="2133600" cy="1066800"/>
          </a:xfrm>
          <a:prstGeom prst="rect">
            <a:avLst/>
          </a:prstGeom>
        </p:spPr>
      </p:pic>
      <p:pic>
        <p:nvPicPr>
          <p:cNvPr id="21" name="Picture 20" descr="ProtonCorr2DS3P2.png"/>
          <p:cNvPicPr>
            <a:picLocks noChangeAspect="1"/>
          </p:cNvPicPr>
          <p:nvPr/>
        </p:nvPicPr>
        <p:blipFill>
          <a:blip r:embed="rId7" cstate="print"/>
          <a:srcRect l="3800" t="26268" r="67054" b="54152"/>
          <a:stretch>
            <a:fillRect/>
          </a:stretch>
        </p:blipFill>
        <p:spPr>
          <a:xfrm>
            <a:off x="3657600" y="5105400"/>
            <a:ext cx="2209800" cy="10668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962400" y="3045023"/>
            <a:ext cx="1556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Before correction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3886200" y="4724400"/>
            <a:ext cx="1439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After correction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3429000" y="2217003"/>
            <a:ext cx="251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Uses electron momentum and angles and proton angles 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685800" y="2743200"/>
            <a:ext cx="1556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Before correction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762000" y="4572000"/>
            <a:ext cx="1439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After correction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5446234" y="4572000"/>
            <a:ext cx="2856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 smtClean="0">
                <a:latin typeface="Calibri"/>
              </a:rPr>
              <a:t>φ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5486400" y="6172200"/>
            <a:ext cx="2856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 smtClean="0">
                <a:latin typeface="Calibri"/>
              </a:rPr>
              <a:t>φ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174797" y="3559003"/>
            <a:ext cx="62933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Calibri"/>
              </a:rPr>
              <a:t>Δ</a:t>
            </a:r>
            <a:r>
              <a:rPr lang="en-US" dirty="0" smtClean="0">
                <a:latin typeface="Calibri"/>
              </a:rPr>
              <a:t>P/P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 rot="16200000">
            <a:off x="174797" y="5387804"/>
            <a:ext cx="62933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Calibri"/>
              </a:rPr>
              <a:t>Δ</a:t>
            </a:r>
            <a:r>
              <a:rPr lang="en-US" dirty="0" smtClean="0">
                <a:latin typeface="Calibri"/>
              </a:rPr>
              <a:t>P/P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438400" y="4419600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P, </a:t>
            </a:r>
            <a:r>
              <a:rPr lang="en-US" sz="1200" dirty="0" err="1" smtClean="0"/>
              <a:t>GeV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2362200" y="6263640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P, </a:t>
            </a:r>
            <a:r>
              <a:rPr lang="en-US" sz="1200" dirty="0" err="1" smtClean="0"/>
              <a:t>GeV</a:t>
            </a:r>
            <a:endParaRPr lang="en-US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3276600" y="3352800"/>
            <a:ext cx="4826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 smtClean="0">
                <a:latin typeface="Calibri"/>
              </a:rPr>
              <a:t>Δ</a:t>
            </a:r>
            <a:r>
              <a:rPr lang="en-US" sz="1200" dirty="0" smtClean="0">
                <a:latin typeface="Calibri"/>
              </a:rPr>
              <a:t>P/P</a:t>
            </a:r>
            <a:endParaRPr lang="en-US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3250231" y="5105400"/>
            <a:ext cx="572593" cy="10541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50" dirty="0" smtClean="0"/>
              <a:t>0.04</a:t>
            </a:r>
          </a:p>
          <a:p>
            <a:r>
              <a:rPr lang="en-US" sz="1250" dirty="0" smtClean="0"/>
              <a:t>0.02</a:t>
            </a:r>
          </a:p>
          <a:p>
            <a:r>
              <a:rPr lang="en-US" sz="1250" dirty="0" smtClean="0"/>
              <a:t>       0</a:t>
            </a:r>
          </a:p>
          <a:p>
            <a:r>
              <a:rPr lang="en-US" sz="1250" dirty="0" smtClean="0"/>
              <a:t>-0.02</a:t>
            </a:r>
          </a:p>
          <a:p>
            <a:r>
              <a:rPr lang="en-US" sz="1250" dirty="0" smtClean="0"/>
              <a:t>-0.04</a:t>
            </a:r>
            <a:endParaRPr lang="en-US" sz="1250" dirty="0"/>
          </a:p>
        </p:txBody>
      </p:sp>
      <p:sp>
        <p:nvSpPr>
          <p:cNvPr id="37" name="TextBox 36"/>
          <p:cNvSpPr txBox="1"/>
          <p:nvPr/>
        </p:nvSpPr>
        <p:spPr>
          <a:xfrm>
            <a:off x="3251104" y="4953000"/>
            <a:ext cx="4826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 smtClean="0">
                <a:latin typeface="Calibri"/>
              </a:rPr>
              <a:t>Δ</a:t>
            </a:r>
            <a:r>
              <a:rPr lang="en-US" sz="1200" dirty="0" smtClean="0">
                <a:latin typeface="Calibri"/>
              </a:rPr>
              <a:t>P/P</a:t>
            </a:r>
            <a:endParaRPr lang="en-US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3505200" y="6096000"/>
            <a:ext cx="210346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-30    -20      -10       0       10     20</a:t>
            </a:r>
            <a:endParaRPr lang="en-US" sz="1050" dirty="0"/>
          </a:p>
        </p:txBody>
      </p:sp>
      <p:sp>
        <p:nvSpPr>
          <p:cNvPr id="39" name="TextBox 38"/>
          <p:cNvSpPr txBox="1"/>
          <p:nvPr/>
        </p:nvSpPr>
        <p:spPr>
          <a:xfrm>
            <a:off x="3505200" y="4572000"/>
            <a:ext cx="210346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-30    -20      -10       0       10     20</a:t>
            </a:r>
            <a:endParaRPr lang="en-US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86000"/>
            <a:ext cx="5392119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BH separation</a:t>
            </a:r>
            <a:endParaRPr lang="en-US" dirty="0"/>
          </a:p>
        </p:txBody>
      </p:sp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5029200"/>
            <a:ext cx="2637012" cy="1645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188" y="2819400"/>
            <a:ext cx="2637012" cy="1645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0388" y="1630680"/>
            <a:ext cx="2637012" cy="1645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2819400"/>
            <a:ext cx="2637012" cy="1645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63988" y="5029200"/>
            <a:ext cx="2637012" cy="1645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4038600" y="3668524"/>
            <a:ext cx="105189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300" dirty="0" smtClean="0">
                <a:latin typeface="Calibri"/>
              </a:rPr>
              <a:t>φ</a:t>
            </a:r>
            <a:r>
              <a:rPr lang="en-US" sz="2300" baseline="-25000" dirty="0" smtClean="0">
                <a:latin typeface="Calibri"/>
              </a:rPr>
              <a:t>e</a:t>
            </a:r>
            <a:r>
              <a:rPr lang="en-US" sz="2300" dirty="0" smtClean="0">
                <a:latin typeface="Calibri"/>
              </a:rPr>
              <a:t> – </a:t>
            </a:r>
            <a:r>
              <a:rPr lang="el-GR" sz="2300" dirty="0" smtClean="0">
                <a:latin typeface="Calibri"/>
              </a:rPr>
              <a:t>φ</a:t>
            </a:r>
            <a:r>
              <a:rPr lang="en-US" sz="2300" baseline="-25000" dirty="0" smtClean="0">
                <a:latin typeface="Calibri"/>
              </a:rPr>
              <a:t>p</a:t>
            </a:r>
            <a:endParaRPr lang="en-US" sz="2300" baseline="-25000" dirty="0"/>
          </a:p>
        </p:txBody>
      </p:sp>
      <p:sp>
        <p:nvSpPr>
          <p:cNvPr id="31" name="TextBox 30"/>
          <p:cNvSpPr txBox="1"/>
          <p:nvPr/>
        </p:nvSpPr>
        <p:spPr>
          <a:xfrm>
            <a:off x="4038600" y="3744724"/>
            <a:ext cx="1085554" cy="446276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l-GR" sz="2300" dirty="0" smtClean="0">
                <a:latin typeface="Calibri"/>
              </a:rPr>
              <a:t>θ</a:t>
            </a:r>
            <a:r>
              <a:rPr lang="en-US" sz="2300" baseline="-25000" dirty="0" smtClean="0">
                <a:latin typeface="Calibri"/>
              </a:rPr>
              <a:t>1p</a:t>
            </a:r>
            <a:r>
              <a:rPr lang="en-US" sz="2300" dirty="0" smtClean="0">
                <a:latin typeface="Calibri"/>
              </a:rPr>
              <a:t> – </a:t>
            </a:r>
            <a:r>
              <a:rPr lang="el-GR" sz="2300" dirty="0" smtClean="0">
                <a:latin typeface="Calibri"/>
              </a:rPr>
              <a:t>θ</a:t>
            </a:r>
            <a:r>
              <a:rPr lang="en-US" sz="2300" baseline="-25000" dirty="0" smtClean="0">
                <a:latin typeface="Calibri"/>
              </a:rPr>
              <a:t>p</a:t>
            </a:r>
            <a:endParaRPr lang="en-US" sz="2300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4019846" y="3744724"/>
            <a:ext cx="1085554" cy="446276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l-GR" sz="2300" dirty="0" smtClean="0">
                <a:latin typeface="Calibri"/>
              </a:rPr>
              <a:t>θ</a:t>
            </a:r>
            <a:r>
              <a:rPr lang="en-US" sz="2300" baseline="-25000" dirty="0" smtClean="0">
                <a:latin typeface="Calibri"/>
              </a:rPr>
              <a:t>2p</a:t>
            </a:r>
            <a:r>
              <a:rPr lang="en-US" sz="2300" dirty="0" smtClean="0">
                <a:latin typeface="Calibri"/>
              </a:rPr>
              <a:t> – </a:t>
            </a:r>
            <a:r>
              <a:rPr lang="el-GR" sz="2300" dirty="0" smtClean="0">
                <a:latin typeface="Calibri"/>
              </a:rPr>
              <a:t>θ</a:t>
            </a:r>
            <a:r>
              <a:rPr lang="en-US" sz="2300" baseline="-25000" dirty="0" smtClean="0">
                <a:latin typeface="Calibri"/>
              </a:rPr>
              <a:t>p</a:t>
            </a:r>
            <a:endParaRPr lang="en-US" sz="2300" baseline="-25000" dirty="0"/>
          </a:p>
        </p:txBody>
      </p:sp>
      <p:sp>
        <p:nvSpPr>
          <p:cNvPr id="33" name="Bent Arrow 32"/>
          <p:cNvSpPr/>
          <p:nvPr/>
        </p:nvSpPr>
        <p:spPr>
          <a:xfrm rot="5400000">
            <a:off x="6446406" y="1901952"/>
            <a:ext cx="813816" cy="86868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Left Arrow 34"/>
          <p:cNvSpPr/>
          <p:nvPr/>
        </p:nvSpPr>
        <p:spPr>
          <a:xfrm rot="18739554">
            <a:off x="6197114" y="4517070"/>
            <a:ext cx="477795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343400" y="2971800"/>
            <a:ext cx="53893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sz="1200" dirty="0" smtClean="0">
                <a:latin typeface="Calibri"/>
              </a:rPr>
              <a:t>φ</a:t>
            </a:r>
            <a:r>
              <a:rPr lang="en-US" sz="1200" baseline="-25000" dirty="0" smtClean="0">
                <a:latin typeface="Calibri"/>
              </a:rPr>
              <a:t>e</a:t>
            </a:r>
            <a:r>
              <a:rPr lang="en-US" sz="1200" dirty="0" smtClean="0">
                <a:latin typeface="Calibri"/>
              </a:rPr>
              <a:t>-</a:t>
            </a:r>
            <a:r>
              <a:rPr lang="el-GR" sz="1200" dirty="0" smtClean="0">
                <a:latin typeface="Calibri"/>
              </a:rPr>
              <a:t>φ</a:t>
            </a:r>
            <a:r>
              <a:rPr lang="en-US" sz="1200" baseline="-25000" dirty="0" smtClean="0">
                <a:latin typeface="Calibri"/>
              </a:rPr>
              <a:t>p</a:t>
            </a:r>
            <a:endParaRPr lang="en-US" sz="1200" baseline="-25000" dirty="0"/>
          </a:p>
        </p:txBody>
      </p:sp>
      <p:sp>
        <p:nvSpPr>
          <p:cNvPr id="21" name="TextBox 20"/>
          <p:cNvSpPr txBox="1"/>
          <p:nvPr/>
        </p:nvSpPr>
        <p:spPr>
          <a:xfrm>
            <a:off x="7538270" y="4371201"/>
            <a:ext cx="53893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sz="1200" dirty="0" smtClean="0">
                <a:latin typeface="Calibri"/>
              </a:rPr>
              <a:t>φ</a:t>
            </a:r>
            <a:r>
              <a:rPr lang="en-US" sz="1200" baseline="-25000" dirty="0" smtClean="0">
                <a:latin typeface="Calibri"/>
              </a:rPr>
              <a:t>e</a:t>
            </a:r>
            <a:r>
              <a:rPr lang="en-US" sz="1200" dirty="0" smtClean="0">
                <a:latin typeface="Calibri"/>
              </a:rPr>
              <a:t>-</a:t>
            </a:r>
            <a:r>
              <a:rPr lang="el-GR" sz="1200" dirty="0" smtClean="0">
                <a:latin typeface="Calibri"/>
              </a:rPr>
              <a:t>φ</a:t>
            </a:r>
            <a:r>
              <a:rPr lang="en-US" sz="1200" baseline="-25000" dirty="0" smtClean="0">
                <a:latin typeface="Calibri"/>
              </a:rPr>
              <a:t>p</a:t>
            </a:r>
            <a:endParaRPr lang="en-US" sz="1200" baseline="-25000" dirty="0"/>
          </a:p>
        </p:txBody>
      </p:sp>
      <p:sp>
        <p:nvSpPr>
          <p:cNvPr id="22" name="TextBox 21"/>
          <p:cNvSpPr txBox="1"/>
          <p:nvPr/>
        </p:nvSpPr>
        <p:spPr>
          <a:xfrm>
            <a:off x="6553200" y="6581001"/>
            <a:ext cx="53893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sz="1200" dirty="0" smtClean="0">
                <a:latin typeface="Calibri"/>
              </a:rPr>
              <a:t>φ</a:t>
            </a:r>
            <a:r>
              <a:rPr lang="en-US" sz="1200" baseline="-25000" dirty="0" smtClean="0">
                <a:latin typeface="Calibri"/>
              </a:rPr>
              <a:t>e</a:t>
            </a:r>
            <a:r>
              <a:rPr lang="en-US" sz="1200" dirty="0" smtClean="0">
                <a:latin typeface="Calibri"/>
              </a:rPr>
              <a:t>-</a:t>
            </a:r>
            <a:r>
              <a:rPr lang="el-GR" sz="1200" dirty="0" smtClean="0">
                <a:latin typeface="Calibri"/>
              </a:rPr>
              <a:t>φ</a:t>
            </a:r>
            <a:r>
              <a:rPr lang="en-US" sz="1200" baseline="-25000" dirty="0" smtClean="0">
                <a:latin typeface="Calibri"/>
              </a:rPr>
              <a:t>p</a:t>
            </a:r>
            <a:endParaRPr lang="en-US" sz="1200" baseline="-25000" dirty="0"/>
          </a:p>
        </p:txBody>
      </p:sp>
      <p:sp>
        <p:nvSpPr>
          <p:cNvPr id="23" name="TextBox 22"/>
          <p:cNvSpPr txBox="1"/>
          <p:nvPr/>
        </p:nvSpPr>
        <p:spPr>
          <a:xfrm>
            <a:off x="1143000" y="4343400"/>
            <a:ext cx="65594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sz="1200" dirty="0" smtClean="0">
                <a:latin typeface="Calibri"/>
              </a:rPr>
              <a:t>θ</a:t>
            </a:r>
            <a:r>
              <a:rPr lang="en-US" sz="1200" baseline="-25000" dirty="0" smtClean="0">
                <a:latin typeface="Calibri"/>
              </a:rPr>
              <a:t>2p</a:t>
            </a:r>
            <a:r>
              <a:rPr lang="en-US" sz="1200" dirty="0" smtClean="0">
                <a:latin typeface="Calibri"/>
              </a:rPr>
              <a:t> – </a:t>
            </a:r>
            <a:r>
              <a:rPr lang="el-GR" sz="1200" dirty="0" smtClean="0">
                <a:latin typeface="Calibri"/>
              </a:rPr>
              <a:t>θ</a:t>
            </a:r>
            <a:r>
              <a:rPr lang="en-US" sz="1200" baseline="-25000" dirty="0" smtClean="0">
                <a:latin typeface="Calibri"/>
              </a:rPr>
              <a:t>p</a:t>
            </a:r>
            <a:endParaRPr lang="en-US" sz="1200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2392051" y="6574536"/>
            <a:ext cx="67678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sz="1200" dirty="0" smtClean="0">
                <a:latin typeface="Calibri"/>
              </a:rPr>
              <a:t>Θ</a:t>
            </a:r>
            <a:r>
              <a:rPr lang="en-US" sz="1200" baseline="-25000" dirty="0" smtClean="0">
                <a:latin typeface="Calibri"/>
              </a:rPr>
              <a:t>1p</a:t>
            </a:r>
            <a:r>
              <a:rPr lang="en-US" sz="1200" dirty="0" smtClean="0">
                <a:latin typeface="Calibri"/>
              </a:rPr>
              <a:t> – </a:t>
            </a:r>
            <a:r>
              <a:rPr lang="el-GR" sz="1200" dirty="0" smtClean="0">
                <a:latin typeface="Calibri"/>
              </a:rPr>
              <a:t>θ</a:t>
            </a:r>
            <a:r>
              <a:rPr lang="en-US" sz="1200" baseline="-25000" dirty="0" smtClean="0">
                <a:latin typeface="Calibri"/>
              </a:rPr>
              <a:t>p</a:t>
            </a:r>
            <a:endParaRPr lang="en-US" sz="1200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5696919" y="5867400"/>
            <a:ext cx="1358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mm</a:t>
            </a:r>
            <a:r>
              <a:rPr lang="en-US" baseline="30000" dirty="0" smtClean="0"/>
              <a:t>2</a:t>
            </a:r>
            <a:r>
              <a:rPr lang="en-US" dirty="0" smtClean="0"/>
              <a:t>, GeV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28800" y="2286000"/>
            <a:ext cx="5392119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5181600" y="3429000"/>
            <a:ext cx="11833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 events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π</a:t>
            </a:r>
            <a:r>
              <a:rPr lang="en-US" baseline="30000" dirty="0" smtClean="0">
                <a:solidFill>
                  <a:srgbClr val="FF0000"/>
                </a:solidFill>
              </a:rPr>
              <a:t>0 </a:t>
            </a:r>
            <a:r>
              <a:rPr lang="en-US" dirty="0" smtClean="0">
                <a:solidFill>
                  <a:srgbClr val="FF0000"/>
                </a:solidFill>
              </a:rPr>
              <a:t>events</a:t>
            </a:r>
            <a:endParaRPr lang="en-US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017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7" dur="indefinite"/>
                                        <p:tgtEl>
                                          <p:spTgt spid="50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10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6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1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2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3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5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6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1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7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8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6" dur="indefinite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7" dur="indefinite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9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80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2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83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5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86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2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93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 animBg="1"/>
      <p:bldP spid="32" grpId="0" animBg="1"/>
      <p:bldP spid="33" grpId="0" animBg="1"/>
      <p:bldP spid="33" grpId="1" animBg="1"/>
      <p:bldP spid="35" grpId="0" animBg="1"/>
      <p:bldP spid="35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/>
      <p:bldP spid="25" grpId="1"/>
      <p:bldP spid="25" grpId="2"/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Binning and kinematical coverage</a:t>
            </a:r>
            <a:endParaRPr lang="en-US" dirty="0"/>
          </a:p>
        </p:txBody>
      </p:sp>
      <p:pic>
        <p:nvPicPr>
          <p:cNvPr id="4" name="Picture 8" descr="wq2Binn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0" y="2301875"/>
            <a:ext cx="56769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457200" y="2971800"/>
            <a:ext cx="1919115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      Binning:</a:t>
            </a:r>
          </a:p>
          <a:p>
            <a:r>
              <a:rPr lang="el-GR" dirty="0">
                <a:cs typeface="Arial" charset="0"/>
              </a:rPr>
              <a:t>Δ</a:t>
            </a:r>
            <a:r>
              <a:rPr lang="en-US" dirty="0">
                <a:cs typeface="Arial" charset="0"/>
              </a:rPr>
              <a:t>W     = 25 </a:t>
            </a:r>
            <a:r>
              <a:rPr lang="en-US" dirty="0" err="1">
                <a:cs typeface="Arial" charset="0"/>
              </a:rPr>
              <a:t>MeV</a:t>
            </a:r>
            <a:endParaRPr lang="en-US" dirty="0">
              <a:cs typeface="Arial" charset="0"/>
            </a:endParaRPr>
          </a:p>
          <a:p>
            <a:r>
              <a:rPr lang="el-GR" dirty="0"/>
              <a:t>Δ</a:t>
            </a:r>
            <a:r>
              <a:rPr lang="en-US" dirty="0"/>
              <a:t>Q</a:t>
            </a:r>
            <a:r>
              <a:rPr lang="en-US" baseline="30000" dirty="0"/>
              <a:t>2     </a:t>
            </a:r>
            <a:r>
              <a:rPr lang="en-US" dirty="0"/>
              <a:t> = 0.1 GeV</a:t>
            </a:r>
            <a:r>
              <a:rPr lang="en-US" baseline="30000" dirty="0"/>
              <a:t>2</a:t>
            </a:r>
            <a:endParaRPr lang="en-US" baseline="30000" dirty="0">
              <a:cs typeface="Arial" charset="0"/>
            </a:endParaRPr>
          </a:p>
          <a:p>
            <a:r>
              <a:rPr lang="el-GR" dirty="0"/>
              <a:t>Δ</a:t>
            </a:r>
            <a:r>
              <a:rPr lang="en-US" dirty="0" err="1"/>
              <a:t>cos</a:t>
            </a:r>
            <a:r>
              <a:rPr lang="el-GR" dirty="0">
                <a:cs typeface="Arial" charset="0"/>
              </a:rPr>
              <a:t>θ</a:t>
            </a:r>
            <a:r>
              <a:rPr lang="en-US" dirty="0">
                <a:cs typeface="Arial" charset="0"/>
              </a:rPr>
              <a:t> = 0.2</a:t>
            </a:r>
          </a:p>
          <a:p>
            <a:r>
              <a:rPr lang="el-GR" dirty="0"/>
              <a:t>Δ</a:t>
            </a:r>
            <a:r>
              <a:rPr lang="el-GR" dirty="0">
                <a:cs typeface="Arial" charset="0"/>
              </a:rPr>
              <a:t>φ</a:t>
            </a:r>
            <a:r>
              <a:rPr lang="en-US" dirty="0">
                <a:cs typeface="Arial" charset="0"/>
              </a:rPr>
              <a:t>       = </a:t>
            </a:r>
            <a:r>
              <a:rPr lang="en-US" dirty="0" smtClean="0">
                <a:cs typeface="Arial" charset="0"/>
              </a:rPr>
              <a:t>30</a:t>
            </a:r>
            <a:r>
              <a:rPr lang="en-US" baseline="30000" dirty="0" smtClean="0">
                <a:cs typeface="Arial" charset="0"/>
              </a:rPr>
              <a:t>0</a:t>
            </a:r>
            <a:r>
              <a:rPr lang="en-US" dirty="0" smtClean="0">
                <a:cs typeface="Arial" charset="0"/>
              </a:rPr>
              <a:t>[15</a:t>
            </a:r>
            <a:r>
              <a:rPr lang="en-US" baseline="30000" dirty="0" smtClean="0">
                <a:cs typeface="Arial" charset="0"/>
              </a:rPr>
              <a:t>o</a:t>
            </a:r>
            <a:r>
              <a:rPr lang="en-US" dirty="0" smtClean="0">
                <a:cs typeface="Arial" charset="0"/>
              </a:rPr>
              <a:t>]</a:t>
            </a:r>
          </a:p>
          <a:p>
            <a:endParaRPr lang="el-GR" baseline="30000" dirty="0"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924800" cy="736600"/>
          </a:xfrm>
        </p:spPr>
        <p:txBody>
          <a:bodyPr/>
          <a:lstStyle/>
          <a:p>
            <a:pPr eaLnBrk="1" hangingPunct="1"/>
            <a:r>
              <a:rPr lang="en-US" dirty="0" smtClean="0"/>
              <a:t>Overview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85800" y="2133600"/>
            <a:ext cx="7693025" cy="372427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Using MAID 2007 model with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radiative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effects, 130M events were generated (10M data events)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GSIM processing was based on e1e configuration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GPP was used to include effects for: 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DC wire inefficiency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TOF smearing and DC smearing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Same reconstruction code was used for both data and simulation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Same cuts applied to data and simulation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665596" y="152400"/>
            <a:ext cx="132600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/>
              <a:t>Simulation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4053" y="2286000"/>
            <a:ext cx="332814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 rot="16200000">
            <a:off x="2043215" y="2757385"/>
            <a:ext cx="146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TOF mass </a:t>
            </a:r>
            <a:r>
              <a:rPr lang="el-GR" dirty="0" smtClean="0">
                <a:latin typeface="Arial"/>
                <a:cs typeface="Arial"/>
              </a:rPr>
              <a:t>σ</a:t>
            </a:r>
            <a:endParaRPr lang="en-US" dirty="0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463040"/>
            <a:ext cx="332814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924800" cy="736600"/>
          </a:xfrm>
        </p:spPr>
        <p:txBody>
          <a:bodyPr/>
          <a:lstStyle/>
          <a:p>
            <a:pPr eaLnBrk="1" hangingPunct="1"/>
            <a:r>
              <a:rPr lang="en-US" dirty="0" smtClean="0"/>
              <a:t>GPP</a:t>
            </a: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463040"/>
            <a:ext cx="332814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3931920"/>
            <a:ext cx="332814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GPPSim144corrent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24400" y="3931920"/>
            <a:ext cx="3328147" cy="2285999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14400" y="3669268"/>
            <a:ext cx="1936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TOF mass</a:t>
            </a:r>
            <a:r>
              <a:rPr lang="en-US" baseline="30000" dirty="0" smtClean="0"/>
              <a:t>2</a:t>
            </a:r>
            <a:r>
              <a:rPr lang="en-US" dirty="0" smtClean="0"/>
              <a:t>, GeV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15" name="TextBox 14"/>
          <p:cNvSpPr txBox="1"/>
          <p:nvPr/>
        </p:nvSpPr>
        <p:spPr>
          <a:xfrm>
            <a:off x="5988051" y="3657600"/>
            <a:ext cx="1936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TOF mass</a:t>
            </a:r>
            <a:r>
              <a:rPr lang="en-US" baseline="30000" dirty="0" smtClean="0"/>
              <a:t>2</a:t>
            </a:r>
            <a:r>
              <a:rPr lang="en-US" dirty="0" smtClean="0"/>
              <a:t>, GeV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17" name="TextBox 16"/>
          <p:cNvSpPr txBox="1"/>
          <p:nvPr/>
        </p:nvSpPr>
        <p:spPr>
          <a:xfrm>
            <a:off x="5867400" y="6096000"/>
            <a:ext cx="131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mm</a:t>
            </a:r>
            <a:r>
              <a:rPr lang="en-US" baseline="30000" dirty="0" smtClean="0"/>
              <a:t>2</a:t>
            </a:r>
            <a:r>
              <a:rPr lang="en-US" dirty="0" smtClean="0"/>
              <a:t>, GeV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18" name="TextBox 17"/>
          <p:cNvSpPr txBox="1"/>
          <p:nvPr/>
        </p:nvSpPr>
        <p:spPr>
          <a:xfrm>
            <a:off x="1731614" y="6096000"/>
            <a:ext cx="131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mm</a:t>
            </a:r>
            <a:r>
              <a:rPr lang="en-US" baseline="30000" dirty="0" smtClean="0"/>
              <a:t>2</a:t>
            </a:r>
            <a:r>
              <a:rPr lang="en-US" dirty="0" smtClean="0"/>
              <a:t>, GeV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19" name="TextBox 18"/>
          <p:cNvSpPr txBox="1"/>
          <p:nvPr/>
        </p:nvSpPr>
        <p:spPr>
          <a:xfrm>
            <a:off x="7315200" y="2133600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simulation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6555171" y="4599801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simulation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7665596" y="152400"/>
            <a:ext cx="132600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/>
              <a:t>Simulation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" dur="indefinite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1" dur="indefinite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7" grpId="0"/>
      <p:bldP spid="18" grpId="0"/>
      <p:bldP spid="19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cEff1Bin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4572000"/>
            <a:ext cx="1828800" cy="1828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Cherenkov cut efficiency</a:t>
            </a:r>
            <a:endParaRPr lang="en-US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3962400"/>
            <a:ext cx="318121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28600" y="457200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Events with identifies electron (no CC cut) divided in the bins of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e</a:t>
            </a:r>
            <a:r>
              <a:rPr lang="en-US" dirty="0" smtClean="0"/>
              <a:t>, </a:t>
            </a:r>
            <a:r>
              <a:rPr lang="el-GR" dirty="0" smtClean="0"/>
              <a:t>θ</a:t>
            </a:r>
            <a:r>
              <a:rPr lang="en-US" baseline="-25000" dirty="0" smtClean="0"/>
              <a:t>e</a:t>
            </a:r>
            <a:r>
              <a:rPr lang="en-US" dirty="0" smtClean="0"/>
              <a:t> and </a:t>
            </a:r>
            <a:r>
              <a:rPr lang="el-GR" dirty="0" smtClean="0">
                <a:latin typeface="Calibri"/>
              </a:rPr>
              <a:t>φ</a:t>
            </a:r>
            <a:r>
              <a:rPr lang="en-US" baseline="-25000" dirty="0" smtClean="0"/>
              <a:t>e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28600" y="57150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Fit the </a:t>
            </a:r>
            <a:r>
              <a:rPr lang="en-US" dirty="0" err="1" smtClean="0"/>
              <a:t>npe</a:t>
            </a:r>
            <a:r>
              <a:rPr lang="en-US" dirty="0" smtClean="0"/>
              <a:t> spectrum with the Poisson function.</a:t>
            </a:r>
          </a:p>
          <a:p>
            <a:endParaRPr lang="en-US" dirty="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5715000" y="1600200"/>
          <a:ext cx="2163762" cy="1524000"/>
        </p:xfrm>
        <a:graphic>
          <a:graphicData uri="http://schemas.openxmlformats.org/presentationml/2006/ole">
            <p:oleObj spid="_x0000_s23556" name="Equation" r:id="rId5" imgW="901440" imgH="914400" progId="Equation.3">
              <p:embed/>
            </p:oleObj>
          </a:graphicData>
        </a:graphic>
      </p:graphicFrame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1752600"/>
            <a:ext cx="403956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1752600"/>
            <a:ext cx="403956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8600" y="1752600"/>
            <a:ext cx="403956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2362200" y="2438400"/>
            <a:ext cx="1152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Electrons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rot="10800000" flipV="1">
            <a:off x="685800" y="2819400"/>
            <a:ext cx="20574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143000" y="1371600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Problem: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562600" y="3276600"/>
            <a:ext cx="2811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Efficiency distribution for</a:t>
            </a:r>
          </a:p>
          <a:p>
            <a:pPr algn="ctr"/>
            <a:r>
              <a:rPr lang="en-US" dirty="0" smtClean="0"/>
              <a:t>Sector 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981200" y="4343400"/>
            <a:ext cx="457176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dirty="0" smtClean="0"/>
              <a:t>NPE</a:t>
            </a:r>
            <a:endParaRPr lang="en-US" sz="1050" dirty="0"/>
          </a:p>
        </p:txBody>
      </p:sp>
      <p:sp>
        <p:nvSpPr>
          <p:cNvPr id="20" name="TextBox 19"/>
          <p:cNvSpPr txBox="1"/>
          <p:nvPr/>
        </p:nvSpPr>
        <p:spPr>
          <a:xfrm>
            <a:off x="3657600" y="6223084"/>
            <a:ext cx="457176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dirty="0" smtClean="0"/>
              <a:t>NPE</a:t>
            </a:r>
            <a:endParaRPr lang="en-US" sz="1050" dirty="0"/>
          </a:p>
        </p:txBody>
      </p:sp>
      <p:sp>
        <p:nvSpPr>
          <p:cNvPr id="21" name="TextBox 20"/>
          <p:cNvSpPr txBox="1"/>
          <p:nvPr/>
        </p:nvSpPr>
        <p:spPr>
          <a:xfrm>
            <a:off x="6781800" y="6172200"/>
            <a:ext cx="75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Calibri"/>
              </a:rPr>
              <a:t>←φ→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4851427" y="4825973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Calibri"/>
              </a:rPr>
              <a:t>←θ→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  <p:bldP spid="22" grpId="0"/>
      <p:bldP spid="31" grpId="0"/>
      <p:bldP spid="20" grpId="0" animBg="1"/>
      <p:bldP spid="21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Elastic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524001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-Elastic events with realistic </a:t>
            </a:r>
            <a:r>
              <a:rPr lang="en-US" sz="1600" dirty="0" err="1" smtClean="0"/>
              <a:t>radiative</a:t>
            </a:r>
            <a:r>
              <a:rPr lang="en-US" sz="1600" dirty="0" smtClean="0"/>
              <a:t> tail were generated</a:t>
            </a:r>
          </a:p>
          <a:p>
            <a:pPr>
              <a:buFontTx/>
              <a:buChar char="-"/>
            </a:pPr>
            <a:r>
              <a:rPr lang="en-US" sz="1600" dirty="0" smtClean="0"/>
              <a:t>Momentum correction was applied to the simulation;</a:t>
            </a:r>
          </a:p>
          <a:p>
            <a:pPr>
              <a:buFontTx/>
              <a:buChar char="-"/>
            </a:pPr>
            <a:r>
              <a:rPr lang="en-US" sz="1600" dirty="0" smtClean="0"/>
              <a:t>Electron or both electron and proton were detected in the final state.</a:t>
            </a:r>
          </a:p>
          <a:p>
            <a:pPr>
              <a:buFontTx/>
              <a:buChar char="-"/>
            </a:pPr>
            <a:endParaRPr lang="en-US" sz="1600" dirty="0"/>
          </a:p>
        </p:txBody>
      </p:sp>
      <p:pic>
        <p:nvPicPr>
          <p:cNvPr id="6" name="Picture 5" descr="crossSectionRatioComparePhiIntegratedTwoWaysLarge.png"/>
          <p:cNvPicPr>
            <a:picLocks noChangeAspect="1"/>
          </p:cNvPicPr>
          <p:nvPr/>
        </p:nvPicPr>
        <p:blipFill>
          <a:blip r:embed="rId2" cstate="print"/>
          <a:srcRect l="8088" t="7422" r="7884" b="4167"/>
          <a:stretch>
            <a:fillRect/>
          </a:stretch>
        </p:blipFill>
        <p:spPr>
          <a:xfrm rot="5400000">
            <a:off x="5474017" y="2349818"/>
            <a:ext cx="2849882" cy="38804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88890" y="152400"/>
            <a:ext cx="170271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/>
              <a:t>Normalization</a:t>
            </a:r>
            <a:endParaRPr lang="en-US" i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667680" y="5877580"/>
            <a:ext cx="25619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Electron detection only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Electron and proton detection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18" name="Picture 17" descr="crossSectionComparePhiIntegrated.png"/>
          <p:cNvPicPr>
            <a:picLocks noChangeAspect="1"/>
          </p:cNvPicPr>
          <p:nvPr/>
        </p:nvPicPr>
        <p:blipFill>
          <a:blip r:embed="rId3" cstate="print"/>
          <a:srcRect t="1474" r="5654"/>
          <a:stretch>
            <a:fillRect/>
          </a:stretch>
        </p:blipFill>
        <p:spPr>
          <a:xfrm>
            <a:off x="228600" y="2803282"/>
            <a:ext cx="3877056" cy="291171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027496" y="2286000"/>
            <a:ext cx="25539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Cross-sections comparison to </a:t>
            </a:r>
          </a:p>
          <a:p>
            <a:pPr algn="ctr"/>
            <a:r>
              <a:rPr lang="en-US" sz="1400" dirty="0" err="1" smtClean="0"/>
              <a:t>Bosted</a:t>
            </a:r>
            <a:r>
              <a:rPr lang="en-US" sz="1400" dirty="0" smtClean="0"/>
              <a:t> </a:t>
            </a:r>
            <a:r>
              <a:rPr lang="en-US" sz="1400" dirty="0" err="1" smtClean="0"/>
              <a:t>parametereization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5734148" y="2286000"/>
            <a:ext cx="2419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Cross-sections ratio to </a:t>
            </a:r>
          </a:p>
          <a:p>
            <a:pPr algn="ctr"/>
            <a:r>
              <a:rPr lang="en-US" sz="1600" dirty="0" err="1" smtClean="0"/>
              <a:t>Bosted</a:t>
            </a:r>
            <a:r>
              <a:rPr lang="en-US" sz="1600" dirty="0" smtClean="0"/>
              <a:t> parameterization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990600" y="5715000"/>
            <a:ext cx="256192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Electron detection only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Electron and proton detection</a:t>
            </a:r>
          </a:p>
          <a:p>
            <a:pPr algn="ctr"/>
            <a:r>
              <a:rPr lang="en-US" sz="1400" dirty="0" err="1" smtClean="0">
                <a:solidFill>
                  <a:srgbClr val="0D0DB3"/>
                </a:solidFill>
              </a:rPr>
              <a:t>Bosted</a:t>
            </a:r>
            <a:r>
              <a:rPr lang="en-US" sz="1400" dirty="0" smtClean="0">
                <a:solidFill>
                  <a:srgbClr val="0D0DB3"/>
                </a:solidFill>
              </a:rPr>
              <a:t> </a:t>
            </a:r>
            <a:r>
              <a:rPr lang="en-US" sz="1400" dirty="0" err="1" smtClean="0">
                <a:solidFill>
                  <a:srgbClr val="0D0DB3"/>
                </a:solidFill>
              </a:rPr>
              <a:t>parameterezation</a:t>
            </a:r>
            <a:endParaRPr lang="en-US" sz="1400" dirty="0">
              <a:solidFill>
                <a:srgbClr val="0D0DB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  <a:noFill/>
        </p:spPr>
        <p:txBody>
          <a:bodyPr/>
          <a:lstStyle/>
          <a:p>
            <a:fld id="{D5EE5B27-DC66-458F-9E77-87F154869C8D}" type="slidenum">
              <a:rPr lang="en-US"/>
              <a:pPr/>
              <a:t>2</a:t>
            </a:fld>
            <a:endParaRPr lang="en-US"/>
          </a:p>
        </p:txBody>
      </p:sp>
      <p:sp>
        <p:nvSpPr>
          <p:cNvPr id="6" name="AutoShape 2"/>
          <p:cNvSpPr>
            <a:spLocks noGrp="1" noChangeArrowheads="1"/>
          </p:cNvSpPr>
          <p:nvPr>
            <p:ph type="title"/>
          </p:nvPr>
        </p:nvSpPr>
        <p:spPr>
          <a:xfrm>
            <a:off x="609600" y="-304800"/>
            <a:ext cx="79248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Outline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838200" y="1752600"/>
            <a:ext cx="7693025" cy="372427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Motivation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Experiment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Analysis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Results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dirty="0" smtClean="0"/>
              <a:t>Inclusive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600200"/>
            <a:ext cx="3124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Events were generated using </a:t>
            </a:r>
            <a:r>
              <a:rPr lang="en-US" dirty="0" err="1" smtClean="0"/>
              <a:t>keppel_rad</a:t>
            </a:r>
            <a:r>
              <a:rPr lang="en-US" dirty="0" smtClean="0"/>
              <a:t> generator;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Momentum correction, which uses the generated events as a precise measurements, were applied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Radiative</a:t>
            </a:r>
            <a:r>
              <a:rPr lang="en-US" dirty="0" smtClean="0"/>
              <a:t> correction based on the ratio of </a:t>
            </a:r>
            <a:r>
              <a:rPr lang="en-US" dirty="0" err="1" smtClean="0"/>
              <a:t>keppel_rad</a:t>
            </a:r>
            <a:r>
              <a:rPr lang="en-US" dirty="0" smtClean="0"/>
              <a:t>/</a:t>
            </a:r>
            <a:r>
              <a:rPr lang="en-US" dirty="0" err="1" smtClean="0"/>
              <a:t>keppel_norad</a:t>
            </a:r>
            <a:r>
              <a:rPr lang="en-US" dirty="0" smtClean="0"/>
              <a:t> was applied;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Bin centering correction based on the </a:t>
            </a:r>
            <a:r>
              <a:rPr lang="en-US" dirty="0" err="1" smtClean="0"/>
              <a:t>keppel_rad</a:t>
            </a:r>
            <a:r>
              <a:rPr lang="en-US" dirty="0" smtClean="0"/>
              <a:t> model was applied;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Data is compared to the Keppel and </a:t>
            </a:r>
            <a:r>
              <a:rPr lang="en-US" dirty="0" err="1" smtClean="0"/>
              <a:t>Brasse</a:t>
            </a:r>
            <a:r>
              <a:rPr lang="en-US" dirty="0" smtClean="0"/>
              <a:t> </a:t>
            </a:r>
            <a:r>
              <a:rPr lang="en-US" dirty="0" err="1" smtClean="0"/>
              <a:t>parametrization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239000" y="152400"/>
            <a:ext cx="170271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/>
              <a:t>Normalization</a:t>
            </a:r>
            <a:endParaRPr lang="en-US" i="1" dirty="0"/>
          </a:p>
        </p:txBody>
      </p:sp>
      <p:pic>
        <p:nvPicPr>
          <p:cNvPr id="10" name="Picture 9" descr="BCCorr.png"/>
          <p:cNvPicPr>
            <a:picLocks noChangeAspect="1"/>
          </p:cNvPicPr>
          <p:nvPr/>
        </p:nvPicPr>
        <p:blipFill>
          <a:blip r:embed="rId2" cstate="print"/>
          <a:srcRect l="17255" t="10000" r="5098" b="3333"/>
          <a:stretch>
            <a:fillRect/>
          </a:stretch>
        </p:blipFill>
        <p:spPr>
          <a:xfrm rot="5400000">
            <a:off x="7086599" y="1752600"/>
            <a:ext cx="1371600" cy="1981199"/>
          </a:xfrm>
          <a:prstGeom prst="rect">
            <a:avLst/>
          </a:prstGeom>
        </p:spPr>
      </p:pic>
      <p:pic>
        <p:nvPicPr>
          <p:cNvPr id="11" name="Picture 10" descr="crossSectionGSIMmomRadCorrThreeHistosS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00" y="3733800"/>
            <a:ext cx="3817460" cy="2743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36706" y="1611868"/>
            <a:ext cx="2654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Bin centering correction</a:t>
            </a:r>
            <a:endParaRPr lang="en-US" dirty="0"/>
          </a:p>
        </p:txBody>
      </p:sp>
      <p:pic>
        <p:nvPicPr>
          <p:cNvPr id="9" name="Picture 8" descr="radCorr1Bins.png"/>
          <p:cNvPicPr>
            <a:picLocks noChangeAspect="1"/>
          </p:cNvPicPr>
          <p:nvPr/>
        </p:nvPicPr>
        <p:blipFill>
          <a:blip r:embed="rId4" cstate="print"/>
          <a:srcRect l="16055" t="6667" r="5133" b="3333"/>
          <a:stretch>
            <a:fillRect/>
          </a:stretch>
        </p:blipFill>
        <p:spPr>
          <a:xfrm rot="5400000">
            <a:off x="3899139" y="1716039"/>
            <a:ext cx="1342674" cy="198424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05200" y="1600200"/>
            <a:ext cx="2255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Radiative</a:t>
            </a:r>
            <a:r>
              <a:rPr lang="en-US" dirty="0" smtClean="0"/>
              <a:t> correction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487511" y="3352800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477000" y="5791200"/>
            <a:ext cx="13716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Data</a:t>
            </a:r>
          </a:p>
          <a:p>
            <a:r>
              <a:rPr lang="en-US" sz="1300" dirty="0" err="1" smtClean="0">
                <a:solidFill>
                  <a:srgbClr val="FF0000"/>
                </a:solidFill>
              </a:rPr>
              <a:t>Brasse</a:t>
            </a:r>
            <a:endParaRPr lang="en-US" sz="1300" dirty="0" smtClean="0">
              <a:solidFill>
                <a:srgbClr val="FF0000"/>
              </a:solidFill>
            </a:endParaRPr>
          </a:p>
          <a:p>
            <a:r>
              <a:rPr lang="en-US" sz="1300" dirty="0" smtClean="0">
                <a:solidFill>
                  <a:srgbClr val="0070C0"/>
                </a:solidFill>
              </a:rPr>
              <a:t>Keppel</a:t>
            </a:r>
            <a:endParaRPr lang="en-US" sz="1300" dirty="0">
              <a:solidFill>
                <a:srgbClr val="0070C0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3369963" y="4773325"/>
            <a:ext cx="7922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 smtClean="0"/>
              <a:t>μ</a:t>
            </a:r>
            <a:r>
              <a:rPr lang="en-US" sz="1200" dirty="0" smtClean="0"/>
              <a:t>B/GeV</a:t>
            </a:r>
            <a:r>
              <a:rPr lang="en-US" sz="1200" baseline="30000" dirty="0" smtClean="0"/>
              <a:t>3</a:t>
            </a:r>
            <a:endParaRPr lang="en-US" sz="12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Acceptance correction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" name="Picture 8" descr="wq2Binning"/>
          <p:cNvPicPr>
            <a:picLocks noChangeAspect="1" noChangeArrowheads="1"/>
          </p:cNvPicPr>
          <p:nvPr/>
        </p:nvPicPr>
        <p:blipFill>
          <a:blip r:embed="rId2" cstate="print"/>
          <a:srcRect l="6711" t="6452"/>
          <a:stretch>
            <a:fillRect/>
          </a:stretch>
        </p:blipFill>
        <p:spPr bwMode="auto">
          <a:xfrm>
            <a:off x="3733800" y="3048000"/>
            <a:ext cx="52959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accW5q22theta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4050677"/>
            <a:ext cx="2819400" cy="1936557"/>
          </a:xfrm>
          <a:prstGeom prst="rect">
            <a:avLst/>
          </a:prstGeom>
        </p:spPr>
      </p:pic>
      <p:pic>
        <p:nvPicPr>
          <p:cNvPr id="13" name="Picture 12" descr="accW5q26theta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3310278"/>
            <a:ext cx="2819400" cy="1936557"/>
          </a:xfrm>
          <a:prstGeom prst="rect">
            <a:avLst/>
          </a:prstGeom>
        </p:spPr>
      </p:pic>
      <p:pic>
        <p:nvPicPr>
          <p:cNvPr id="14" name="Picture 13" descr="accW18q23theta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" y="2503351"/>
            <a:ext cx="2819400" cy="1936557"/>
          </a:xfrm>
          <a:prstGeom prst="rect">
            <a:avLst/>
          </a:prstGeom>
        </p:spPr>
      </p:pic>
      <p:pic>
        <p:nvPicPr>
          <p:cNvPr id="11" name="Picture 10" descr="accW26q22theta4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4800" y="1687624"/>
            <a:ext cx="2819400" cy="193655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461937" y="1524000"/>
            <a:ext cx="4411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 &lt; W&lt; 1.225 </a:t>
            </a:r>
            <a:r>
              <a:rPr lang="en-US" dirty="0" err="1" smtClean="0"/>
              <a:t>GeV</a:t>
            </a:r>
            <a:r>
              <a:rPr lang="en-US" dirty="0" smtClean="0"/>
              <a:t>, 0.4 &lt; Q</a:t>
            </a:r>
            <a:r>
              <a:rPr lang="en-US" baseline="30000" dirty="0" smtClean="0"/>
              <a:t>2</a:t>
            </a:r>
            <a:r>
              <a:rPr lang="en-US" dirty="0" smtClean="0"/>
              <a:t> &lt; 0.5 GeV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4461937" y="1905000"/>
            <a:ext cx="4336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 &lt; W&lt; 1.225 </a:t>
            </a:r>
            <a:r>
              <a:rPr lang="en-US" dirty="0" err="1" smtClean="0"/>
              <a:t>GeV</a:t>
            </a:r>
            <a:r>
              <a:rPr lang="en-US" dirty="0" smtClean="0"/>
              <a:t>, 0.8 &lt; Q</a:t>
            </a:r>
            <a:r>
              <a:rPr lang="en-US" baseline="30000" dirty="0" smtClean="0"/>
              <a:t>2</a:t>
            </a:r>
            <a:r>
              <a:rPr lang="en-US" dirty="0" smtClean="0"/>
              <a:t> &lt; 0.9 GeV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17" name="TextBox 16"/>
          <p:cNvSpPr txBox="1"/>
          <p:nvPr/>
        </p:nvSpPr>
        <p:spPr>
          <a:xfrm>
            <a:off x="4461937" y="2221468"/>
            <a:ext cx="4453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1.525 &lt; W&lt; 1.55 </a:t>
            </a:r>
            <a:r>
              <a:rPr lang="en-US" dirty="0" err="1" smtClean="0"/>
              <a:t>GeV</a:t>
            </a:r>
            <a:r>
              <a:rPr lang="en-US" dirty="0" smtClean="0"/>
              <a:t>, 0.5 &lt; Q</a:t>
            </a:r>
            <a:r>
              <a:rPr lang="en-US" baseline="30000" dirty="0" smtClean="0"/>
              <a:t>2</a:t>
            </a:r>
            <a:r>
              <a:rPr lang="en-US" dirty="0" smtClean="0"/>
              <a:t> &lt; 0.6 GeV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18" name="TextBox 17"/>
          <p:cNvSpPr txBox="1"/>
          <p:nvPr/>
        </p:nvSpPr>
        <p:spPr>
          <a:xfrm>
            <a:off x="4461937" y="2602468"/>
            <a:ext cx="4453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1.725 &lt; W&lt; 1.75 </a:t>
            </a:r>
            <a:r>
              <a:rPr lang="en-US" dirty="0" err="1" smtClean="0"/>
              <a:t>GeV</a:t>
            </a:r>
            <a:r>
              <a:rPr lang="en-US" dirty="0" smtClean="0"/>
              <a:t>, 0.4 &lt; Q</a:t>
            </a:r>
            <a:r>
              <a:rPr lang="en-US" baseline="30000" dirty="0" smtClean="0"/>
              <a:t>2</a:t>
            </a:r>
            <a:r>
              <a:rPr lang="en-US" dirty="0" smtClean="0"/>
              <a:t> &lt; 0.5 GeV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cxnSp>
        <p:nvCxnSpPr>
          <p:cNvPr id="20" name="Straight Arrow Connector 19"/>
          <p:cNvCxnSpPr/>
          <p:nvPr/>
        </p:nvCxnSpPr>
        <p:spPr>
          <a:xfrm rot="16200000" flipH="1">
            <a:off x="2933700" y="3543300"/>
            <a:ext cx="3581400" cy="3048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572000" y="1905000"/>
            <a:ext cx="4038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6200000" flipH="1">
            <a:off x="3810000" y="3047999"/>
            <a:ext cx="1828801" cy="3048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572000" y="2285999"/>
            <a:ext cx="4038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16200000" flipH="1">
            <a:off x="4343401" y="2819399"/>
            <a:ext cx="2590801" cy="2133602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572000" y="2590800"/>
            <a:ext cx="4038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4572001" y="2971797"/>
            <a:ext cx="3276599" cy="2590803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4572000" y="2971799"/>
            <a:ext cx="4038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603078" y="152400"/>
            <a:ext cx="138852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/>
              <a:t>Corrections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90600" y="6096000"/>
            <a:ext cx="1342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Acceptance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15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18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21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24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33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36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39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42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59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1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62" dur="indefinite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4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65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7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68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6" grpId="1"/>
      <p:bldP spid="17" grpId="0"/>
      <p:bldP spid="17" grpId="1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Radiative</a:t>
            </a:r>
            <a:r>
              <a:rPr lang="en-US" dirty="0" smtClean="0"/>
              <a:t> correction</a:t>
            </a:r>
            <a:endParaRPr lang="en-US" dirty="0"/>
          </a:p>
        </p:txBody>
      </p:sp>
      <p:pic>
        <p:nvPicPr>
          <p:cNvPr id="4" name="Picture 9" descr="pionProduction_br1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628900"/>
            <a:ext cx="1905000" cy="1714500"/>
          </a:xfrm>
          <a:prstGeom prst="rect">
            <a:avLst/>
          </a:prstGeom>
          <a:noFill/>
        </p:spPr>
      </p:pic>
      <p:pic>
        <p:nvPicPr>
          <p:cNvPr id="5" name="Picture 10" descr="pionProduction_br2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610100"/>
            <a:ext cx="1905000" cy="1714500"/>
          </a:xfrm>
          <a:prstGeom prst="rect">
            <a:avLst/>
          </a:prstGeom>
          <a:noFill/>
        </p:spPr>
      </p:pic>
      <p:pic>
        <p:nvPicPr>
          <p:cNvPr id="6" name="Picture 11" descr="pionProduction_vac_pol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2590800"/>
            <a:ext cx="1905000" cy="1714500"/>
          </a:xfrm>
          <a:prstGeom prst="rect">
            <a:avLst/>
          </a:prstGeom>
          <a:noFill/>
        </p:spPr>
      </p:pic>
      <p:pic>
        <p:nvPicPr>
          <p:cNvPr id="7" name="Picture 12" descr="pionProduction_vert_mod_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0450" y="4610100"/>
            <a:ext cx="1905000" cy="1714500"/>
          </a:xfrm>
          <a:prstGeom prst="rect">
            <a:avLst/>
          </a:prstGeom>
          <a:noFill/>
        </p:spPr>
      </p:pic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152400" y="2095500"/>
            <a:ext cx="1924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err="1"/>
              <a:t>Bremmstrahlung</a:t>
            </a:r>
            <a:r>
              <a:rPr lang="en-US" dirty="0"/>
              <a:t> </a:t>
            </a: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2247900" y="4229100"/>
            <a:ext cx="1911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Vertex correction</a:t>
            </a: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2133600" y="2095500"/>
            <a:ext cx="225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Vacuum polarization</a:t>
            </a:r>
          </a:p>
        </p:txBody>
      </p:sp>
      <p:pic>
        <p:nvPicPr>
          <p:cNvPr id="16" name="Picture 15" descr="radCorr2D.png"/>
          <p:cNvPicPr>
            <a:picLocks noChangeAspect="1"/>
          </p:cNvPicPr>
          <p:nvPr/>
        </p:nvPicPr>
        <p:blipFill>
          <a:blip r:embed="rId6" cstate="print"/>
          <a:srcRect l="8065" t="6989" b="2688"/>
          <a:stretch>
            <a:fillRect/>
          </a:stretch>
        </p:blipFill>
        <p:spPr>
          <a:xfrm>
            <a:off x="5105400" y="3855720"/>
            <a:ext cx="3350623" cy="246888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66800" y="1600200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Radiative</a:t>
            </a:r>
            <a:r>
              <a:rPr lang="en-US" dirty="0" smtClean="0"/>
              <a:t> processes: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029200" y="1828800"/>
            <a:ext cx="30123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exclurad</a:t>
            </a:r>
            <a:r>
              <a:rPr lang="en-US" dirty="0" smtClean="0"/>
              <a:t> code</a:t>
            </a:r>
          </a:p>
          <a:p>
            <a:r>
              <a:rPr lang="en-US" dirty="0" smtClean="0"/>
              <a:t>MAID 07 model as an input</a:t>
            </a:r>
          </a:p>
          <a:p>
            <a:endParaRPr lang="en-US" dirty="0"/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5105400" y="2590800"/>
            <a:ext cx="2673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1.225 &lt; W &lt; 1.250 </a:t>
            </a:r>
            <a:r>
              <a:rPr lang="en-US" dirty="0" err="1"/>
              <a:t>GeV</a:t>
            </a:r>
            <a:endParaRPr lang="en-US" dirty="0"/>
          </a:p>
          <a:p>
            <a:r>
              <a:rPr lang="en-US" dirty="0"/>
              <a:t>     0.5 &lt; Q</a:t>
            </a:r>
            <a:r>
              <a:rPr lang="en-US" baseline="30000" dirty="0"/>
              <a:t>2</a:t>
            </a:r>
            <a:r>
              <a:rPr lang="en-US" dirty="0"/>
              <a:t> &lt; 0.6 GeV</a:t>
            </a:r>
            <a:r>
              <a:rPr lang="en-US" baseline="30000" dirty="0"/>
              <a:t>2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603078" y="152400"/>
            <a:ext cx="138852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/>
              <a:t>Corrections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 centering correction</a:t>
            </a:r>
            <a:endParaRPr lang="en-US" dirty="0"/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971800"/>
            <a:ext cx="1878005" cy="1828800"/>
          </a:xfrm>
          <a:prstGeom prst="rect">
            <a:avLst/>
          </a:prstGeom>
          <a:noFill/>
        </p:spPr>
      </p:pic>
      <p:pic>
        <p:nvPicPr>
          <p:cNvPr id="5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4495800"/>
            <a:ext cx="1853076" cy="1828800"/>
          </a:xfrm>
          <a:prstGeom prst="rect">
            <a:avLst/>
          </a:prstGeom>
          <a:noFill/>
        </p:spPr>
      </p:pic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323850" y="5378450"/>
            <a:ext cx="173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leave the point,</a:t>
            </a:r>
          </a:p>
          <a:p>
            <a:r>
              <a:rPr lang="en-US" dirty="0"/>
              <a:t>shift the value</a:t>
            </a:r>
          </a:p>
        </p:txBody>
      </p:sp>
      <p:sp>
        <p:nvSpPr>
          <p:cNvPr id="7" name="Text Box 21"/>
          <p:cNvSpPr txBox="1">
            <a:spLocks noChangeArrowheads="1"/>
          </p:cNvSpPr>
          <p:nvPr/>
        </p:nvSpPr>
        <p:spPr bwMode="auto">
          <a:xfrm>
            <a:off x="304800" y="1873250"/>
            <a:ext cx="1784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leave the value,</a:t>
            </a:r>
          </a:p>
          <a:p>
            <a:r>
              <a:rPr lang="en-US" dirty="0"/>
              <a:t>shift the point</a:t>
            </a:r>
          </a:p>
        </p:txBody>
      </p:sp>
      <p:pic>
        <p:nvPicPr>
          <p:cNvPr id="8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1447800"/>
            <a:ext cx="1812828" cy="1828800"/>
          </a:xfrm>
          <a:prstGeom prst="rect">
            <a:avLst/>
          </a:prstGeom>
          <a:noFill/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6096000" y="2438400"/>
            <a:ext cx="2673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1.225 &lt; W &lt; 1.250 </a:t>
            </a:r>
            <a:r>
              <a:rPr lang="en-US" dirty="0" err="1"/>
              <a:t>GeV</a:t>
            </a:r>
            <a:endParaRPr lang="en-US" dirty="0"/>
          </a:p>
          <a:p>
            <a:r>
              <a:rPr lang="en-US" dirty="0"/>
              <a:t>     0.5 &lt; Q</a:t>
            </a:r>
            <a:r>
              <a:rPr lang="en-US" baseline="30000" dirty="0"/>
              <a:t>2</a:t>
            </a:r>
            <a:r>
              <a:rPr lang="en-US" dirty="0"/>
              <a:t> &lt; 0.6 GeV</a:t>
            </a:r>
            <a:r>
              <a:rPr lang="en-US" baseline="30000" dirty="0"/>
              <a:t>2</a:t>
            </a:r>
          </a:p>
        </p:txBody>
      </p:sp>
      <p:sp>
        <p:nvSpPr>
          <p:cNvPr id="10" name="Text Box 19"/>
          <p:cNvSpPr txBox="1">
            <a:spLocks noChangeArrowheads="1"/>
          </p:cNvSpPr>
          <p:nvPr/>
        </p:nvSpPr>
        <p:spPr bwMode="auto">
          <a:xfrm>
            <a:off x="7363258" y="3124200"/>
            <a:ext cx="13997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MAID </a:t>
            </a:r>
            <a:r>
              <a:rPr lang="en-US" dirty="0" smtClean="0"/>
              <a:t>2007</a:t>
            </a:r>
            <a:endParaRPr lang="en-US" dirty="0"/>
          </a:p>
        </p:txBody>
      </p:sp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5181600" y="1447800"/>
            <a:ext cx="255746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dirty="0"/>
              <a:t>Each W-Q</a:t>
            </a:r>
            <a:r>
              <a:rPr lang="en-US" baseline="30000" dirty="0"/>
              <a:t>2</a:t>
            </a:r>
            <a:r>
              <a:rPr lang="en-US" dirty="0"/>
              <a:t>-</a:t>
            </a:r>
            <a:r>
              <a:rPr lang="el-GR" dirty="0">
                <a:cs typeface="Arial" charset="0"/>
              </a:rPr>
              <a:t>θ</a:t>
            </a:r>
            <a:r>
              <a:rPr lang="en-US" dirty="0">
                <a:cs typeface="Arial" charset="0"/>
              </a:rPr>
              <a:t>-</a:t>
            </a:r>
            <a:r>
              <a:rPr lang="el-GR" dirty="0">
                <a:cs typeface="Arial" charset="0"/>
              </a:rPr>
              <a:t>φ</a:t>
            </a:r>
            <a:r>
              <a:rPr lang="en-US" dirty="0">
                <a:cs typeface="Arial" charset="0"/>
              </a:rPr>
              <a:t> </a:t>
            </a:r>
            <a:r>
              <a:rPr lang="en-US" dirty="0"/>
              <a:t>bin is divided in 10 sub-bins</a:t>
            </a:r>
          </a:p>
        </p:txBody>
      </p:sp>
      <p:pic>
        <p:nvPicPr>
          <p:cNvPr id="12" name="Picture 11" descr="BCCorr2D.png"/>
          <p:cNvPicPr>
            <a:picLocks noChangeAspect="1"/>
          </p:cNvPicPr>
          <p:nvPr/>
        </p:nvPicPr>
        <p:blipFill>
          <a:blip r:embed="rId5" cstate="print"/>
          <a:srcRect l="6250" t="5556"/>
          <a:stretch>
            <a:fillRect/>
          </a:stretch>
        </p:blipFill>
        <p:spPr>
          <a:xfrm>
            <a:off x="5181601" y="3657600"/>
            <a:ext cx="3267635" cy="2468880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603078" y="152400"/>
            <a:ext cx="138852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/>
              <a:t>Corrections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Cross-section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6" name="Picture 5" descr="csCompareW6Q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645920"/>
            <a:ext cx="6687269" cy="3840480"/>
          </a:xfrm>
          <a:prstGeom prst="rect">
            <a:avLst/>
          </a:prstGeom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315200" y="5410200"/>
            <a:ext cx="114165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Data</a:t>
            </a:r>
          </a:p>
          <a:p>
            <a:r>
              <a:rPr lang="en-US" dirty="0">
                <a:solidFill>
                  <a:srgbClr val="FF0000"/>
                </a:solidFill>
              </a:rPr>
              <a:t>MAID </a:t>
            </a:r>
            <a:r>
              <a:rPr lang="en-US" dirty="0" smtClean="0">
                <a:solidFill>
                  <a:srgbClr val="FF0000"/>
                </a:solidFill>
              </a:rPr>
              <a:t>03</a:t>
            </a:r>
          </a:p>
          <a:p>
            <a:r>
              <a:rPr lang="en-US" dirty="0" smtClean="0">
                <a:solidFill>
                  <a:srgbClr val="0D0DB3"/>
                </a:solidFill>
              </a:rPr>
              <a:t>MAID 07</a:t>
            </a:r>
            <a:endParaRPr lang="en-US" dirty="0">
              <a:solidFill>
                <a:srgbClr val="0D0DB3"/>
              </a:solidFill>
            </a:endParaRPr>
          </a:p>
        </p:txBody>
      </p:sp>
      <p:sp>
        <p:nvSpPr>
          <p:cNvPr id="9" name="Text Box 17"/>
          <p:cNvSpPr txBox="1">
            <a:spLocks noChangeArrowheads="1"/>
          </p:cNvSpPr>
          <p:nvPr/>
        </p:nvSpPr>
        <p:spPr bwMode="auto">
          <a:xfrm>
            <a:off x="3733800" y="5638800"/>
            <a:ext cx="2673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1.225 &lt; W &lt; 1.250 </a:t>
            </a:r>
            <a:r>
              <a:rPr lang="en-US" dirty="0" err="1"/>
              <a:t>GeV</a:t>
            </a:r>
            <a:endParaRPr lang="en-US" dirty="0"/>
          </a:p>
          <a:p>
            <a:r>
              <a:rPr lang="en-US" dirty="0"/>
              <a:t>     </a:t>
            </a:r>
            <a:r>
              <a:rPr lang="en-US" dirty="0" smtClean="0"/>
              <a:t>0.6 </a:t>
            </a:r>
            <a:r>
              <a:rPr lang="en-US" dirty="0"/>
              <a:t>&lt; Q</a:t>
            </a:r>
            <a:r>
              <a:rPr lang="en-US" baseline="30000" dirty="0"/>
              <a:t>2</a:t>
            </a:r>
            <a:r>
              <a:rPr lang="en-US" dirty="0"/>
              <a:t> &lt; </a:t>
            </a:r>
            <a:r>
              <a:rPr lang="en-US" dirty="0" smtClean="0"/>
              <a:t>0.7 </a:t>
            </a:r>
            <a:r>
              <a:rPr lang="en-US" dirty="0"/>
              <a:t>GeV</a:t>
            </a:r>
            <a:r>
              <a:rPr lang="en-US" baseline="30000" dirty="0"/>
              <a:t>2</a:t>
            </a:r>
          </a:p>
        </p:txBody>
      </p:sp>
      <p:sp>
        <p:nvSpPr>
          <p:cNvPr id="10" name="Text Box 23"/>
          <p:cNvSpPr txBox="1">
            <a:spLocks noChangeArrowheads="1"/>
          </p:cNvSpPr>
          <p:nvPr/>
        </p:nvSpPr>
        <p:spPr bwMode="auto">
          <a:xfrm>
            <a:off x="914400" y="5791200"/>
            <a:ext cx="2190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Statistical error only</a:t>
            </a:r>
          </a:p>
        </p:txBody>
      </p:sp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7924800" y="5105400"/>
            <a:ext cx="3317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dirty="0">
                <a:cs typeface="Arial" charset="0"/>
              </a:rPr>
              <a:t>φ</a:t>
            </a: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 rot="16200000">
            <a:off x="950178" y="1840190"/>
            <a:ext cx="4475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dirty="0" smtClean="0">
                <a:cs typeface="Arial" charset="0"/>
              </a:rPr>
              <a:t>μb</a:t>
            </a:r>
            <a:endParaRPr lang="el-GR" baseline="30000" dirty="0"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58331" y="152400"/>
            <a:ext cx="933269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/>
              <a:t>Results</a:t>
            </a:r>
          </a:p>
        </p:txBody>
      </p:sp>
      <p:sp>
        <p:nvSpPr>
          <p:cNvPr id="14" name="Text Box 24"/>
          <p:cNvSpPr txBox="1">
            <a:spLocks noChangeArrowheads="1"/>
          </p:cNvSpPr>
          <p:nvPr/>
        </p:nvSpPr>
        <p:spPr bwMode="auto">
          <a:xfrm rot="18892342">
            <a:off x="3477105" y="3288645"/>
            <a:ext cx="234070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99CCFF"/>
                </a:solidFill>
              </a:rPr>
              <a:t>Preliminary</a:t>
            </a:r>
            <a:endParaRPr lang="en-US" sz="3200" dirty="0">
              <a:solidFill>
                <a:srgbClr val="99CC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7315200" y="5410200"/>
            <a:ext cx="114165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Data</a:t>
            </a:r>
          </a:p>
          <a:p>
            <a:r>
              <a:rPr lang="en-US" dirty="0">
                <a:solidFill>
                  <a:srgbClr val="FF0000"/>
                </a:solidFill>
              </a:rPr>
              <a:t>MAID </a:t>
            </a:r>
            <a:r>
              <a:rPr lang="en-US" dirty="0" smtClean="0">
                <a:solidFill>
                  <a:srgbClr val="FF0000"/>
                </a:solidFill>
              </a:rPr>
              <a:t>03</a:t>
            </a:r>
          </a:p>
          <a:p>
            <a:r>
              <a:rPr lang="en-US" dirty="0" smtClean="0">
                <a:solidFill>
                  <a:srgbClr val="0D0DB3"/>
                </a:solidFill>
              </a:rPr>
              <a:t>MAID 07</a:t>
            </a:r>
            <a:endParaRPr lang="en-US" dirty="0">
              <a:solidFill>
                <a:srgbClr val="0D0DB3"/>
              </a:solidFill>
            </a:endParaRPr>
          </a:p>
        </p:txBody>
      </p:sp>
      <p:sp>
        <p:nvSpPr>
          <p:cNvPr id="7" name="AutoShape 6"/>
          <p:cNvSpPr>
            <a:spLocks noGrp="1" noChangeArrowheads="1"/>
          </p:cNvSpPr>
          <p:nvPr>
            <p:ph type="title"/>
          </p:nvPr>
        </p:nvSpPr>
        <p:spPr>
          <a:xfrm>
            <a:off x="762000" y="-39688"/>
            <a:ext cx="7924800" cy="1143000"/>
          </a:xfrm>
          <a:noFill/>
          <a:ln/>
        </p:spPr>
        <p:txBody>
          <a:bodyPr/>
          <a:lstStyle/>
          <a:p>
            <a:r>
              <a:rPr lang="en-US"/>
              <a:t>Structure functions extraction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6780213" y="2263775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9" name="Object 12"/>
          <p:cNvGraphicFramePr>
            <a:graphicFrameLocks noChangeAspect="1"/>
          </p:cNvGraphicFramePr>
          <p:nvPr/>
        </p:nvGraphicFramePr>
        <p:xfrm>
          <a:off x="609600" y="2208212"/>
          <a:ext cx="8421687" cy="846138"/>
        </p:xfrm>
        <a:graphic>
          <a:graphicData uri="http://schemas.openxmlformats.org/presentationml/2006/ole">
            <p:oleObj spid="_x0000_s22530" name="Equation" r:id="rId3" imgW="4673520" imgH="469800" progId="Equation.3">
              <p:embed/>
            </p:oleObj>
          </a:graphicData>
        </a:graphic>
      </p:graphicFrame>
      <p:graphicFrame>
        <p:nvGraphicFramePr>
          <p:cNvPr id="10" name="Object 13"/>
          <p:cNvGraphicFramePr>
            <a:graphicFrameLocks noChangeAspect="1"/>
          </p:cNvGraphicFramePr>
          <p:nvPr/>
        </p:nvGraphicFramePr>
        <p:xfrm>
          <a:off x="3292475" y="3186112"/>
          <a:ext cx="2401888" cy="2082800"/>
        </p:xfrm>
        <a:graphic>
          <a:graphicData uri="http://schemas.openxmlformats.org/presentationml/2006/ole">
            <p:oleObj spid="_x0000_s22531" name="Equation" r:id="rId4" imgW="1523880" imgH="1320480" progId="Equation.3">
              <p:embed/>
            </p:oleObj>
          </a:graphicData>
        </a:graphic>
      </p:graphicFrame>
      <p:sp>
        <p:nvSpPr>
          <p:cNvPr id="14" name="Text Box 22"/>
          <p:cNvSpPr txBox="1">
            <a:spLocks noChangeArrowheads="1"/>
          </p:cNvSpPr>
          <p:nvPr/>
        </p:nvSpPr>
        <p:spPr bwMode="auto">
          <a:xfrm rot="18892342">
            <a:off x="2681287" y="3492500"/>
            <a:ext cx="31162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99CCFF"/>
                </a:solidFill>
              </a:rPr>
              <a:t>Very preliminary</a:t>
            </a:r>
          </a:p>
        </p:txBody>
      </p:sp>
      <p:sp>
        <p:nvSpPr>
          <p:cNvPr id="15" name="Text Box 23"/>
          <p:cNvSpPr txBox="1">
            <a:spLocks noChangeArrowheads="1"/>
          </p:cNvSpPr>
          <p:nvPr/>
        </p:nvSpPr>
        <p:spPr bwMode="auto">
          <a:xfrm>
            <a:off x="914400" y="5791200"/>
            <a:ext cx="2190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Statistical error only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13" name="Picture 12" descr="csCompareW6Q4Fit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16152" y="1645920"/>
            <a:ext cx="6687269" cy="3840480"/>
          </a:xfrm>
          <a:prstGeom prst="rect">
            <a:avLst/>
          </a:prstGeom>
        </p:spPr>
      </p:pic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7924800" y="5105400"/>
            <a:ext cx="3317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dirty="0">
                <a:cs typeface="Arial" charset="0"/>
              </a:rPr>
              <a:t>φ</a:t>
            </a:r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3733800" y="5638800"/>
            <a:ext cx="2673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1.225 &lt; W &lt; 1.250 </a:t>
            </a:r>
            <a:r>
              <a:rPr lang="en-US" dirty="0" err="1"/>
              <a:t>GeV</a:t>
            </a:r>
            <a:endParaRPr lang="en-US" dirty="0"/>
          </a:p>
          <a:p>
            <a:r>
              <a:rPr lang="en-US" dirty="0"/>
              <a:t>     </a:t>
            </a:r>
            <a:r>
              <a:rPr lang="en-US" dirty="0" smtClean="0"/>
              <a:t>0.6 </a:t>
            </a:r>
            <a:r>
              <a:rPr lang="en-US" dirty="0"/>
              <a:t>&lt; Q</a:t>
            </a:r>
            <a:r>
              <a:rPr lang="en-US" baseline="30000" dirty="0"/>
              <a:t>2</a:t>
            </a:r>
            <a:r>
              <a:rPr lang="en-US" dirty="0"/>
              <a:t> &lt; </a:t>
            </a:r>
            <a:r>
              <a:rPr lang="en-US" dirty="0" smtClean="0"/>
              <a:t>0.7 </a:t>
            </a:r>
            <a:r>
              <a:rPr lang="en-US" dirty="0"/>
              <a:t>GeV</a:t>
            </a:r>
            <a:r>
              <a:rPr lang="en-US" baseline="30000" dirty="0"/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058331" y="152400"/>
            <a:ext cx="933269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/>
              <a:t>Results</a:t>
            </a:r>
          </a:p>
        </p:txBody>
      </p:sp>
      <p:sp>
        <p:nvSpPr>
          <p:cNvPr id="16" name="Text Box 19"/>
          <p:cNvSpPr txBox="1">
            <a:spLocks noChangeArrowheads="1"/>
          </p:cNvSpPr>
          <p:nvPr/>
        </p:nvSpPr>
        <p:spPr bwMode="auto">
          <a:xfrm rot="16200000">
            <a:off x="950178" y="1840190"/>
            <a:ext cx="4475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dirty="0" smtClean="0">
                <a:cs typeface="Arial" charset="0"/>
              </a:rPr>
              <a:t>μb</a:t>
            </a:r>
            <a:endParaRPr lang="el-GR" baseline="30000" dirty="0">
              <a:cs typeface="Arial" charset="0"/>
            </a:endParaRPr>
          </a:p>
        </p:txBody>
      </p:sp>
      <p:sp>
        <p:nvSpPr>
          <p:cNvPr id="18" name="Text Box 24"/>
          <p:cNvSpPr txBox="1">
            <a:spLocks noChangeArrowheads="1"/>
          </p:cNvSpPr>
          <p:nvPr/>
        </p:nvSpPr>
        <p:spPr bwMode="auto">
          <a:xfrm rot="18892342">
            <a:off x="3477105" y="3288645"/>
            <a:ext cx="234070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99CCFF"/>
                </a:solidFill>
              </a:rPr>
              <a:t>Preliminary</a:t>
            </a:r>
            <a:endParaRPr lang="en-US" sz="3200" dirty="0">
              <a:solidFill>
                <a:srgbClr val="99CC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4" grpId="0"/>
      <p:bldP spid="15" grpId="0"/>
      <p:bldP spid="15" grpId="1"/>
      <p:bldP spid="20" grpId="0"/>
      <p:bldP spid="21" grpId="0"/>
      <p:bldP spid="16" grpId="0"/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6" name="Picture 29" descr="S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398639" y="1828800"/>
            <a:ext cx="5840361" cy="3645325"/>
          </a:xfrm>
          <a:prstGeom prst="rect">
            <a:avLst/>
          </a:prstGeom>
          <a:noFill/>
        </p:spPr>
      </p:pic>
      <p:sp>
        <p:nvSpPr>
          <p:cNvPr id="7" name="AutoShape 6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7924800" cy="1143000"/>
          </a:xfrm>
          <a:noFill/>
          <a:ln/>
        </p:spPr>
        <p:txBody>
          <a:bodyPr/>
          <a:lstStyle/>
          <a:p>
            <a:r>
              <a:rPr lang="en-US" dirty="0"/>
              <a:t>Structure functions</a:t>
            </a:r>
          </a:p>
        </p:txBody>
      </p:sp>
      <p:graphicFrame>
        <p:nvGraphicFramePr>
          <p:cNvPr id="9" name="Object 10"/>
          <p:cNvGraphicFramePr>
            <a:graphicFrameLocks noChangeAspect="1"/>
          </p:cNvGraphicFramePr>
          <p:nvPr/>
        </p:nvGraphicFramePr>
        <p:xfrm>
          <a:off x="4648200" y="3868738"/>
          <a:ext cx="1087437" cy="547687"/>
        </p:xfrm>
        <a:graphic>
          <a:graphicData uri="http://schemas.openxmlformats.org/presentationml/2006/ole">
            <p:oleObj spid="_x0000_s53250" name="Equation" r:id="rId4" imgW="583920" imgH="215640" progId="Equation.3">
              <p:embed/>
            </p:oleObj>
          </a:graphicData>
        </a:graphic>
      </p:graphicFrame>
      <p:graphicFrame>
        <p:nvGraphicFramePr>
          <p:cNvPr id="10" name="Object 11"/>
          <p:cNvGraphicFramePr>
            <a:graphicFrameLocks noChangeAspect="1"/>
          </p:cNvGraphicFramePr>
          <p:nvPr/>
        </p:nvGraphicFramePr>
        <p:xfrm>
          <a:off x="4962525" y="4633913"/>
          <a:ext cx="644525" cy="547687"/>
        </p:xfrm>
        <a:graphic>
          <a:graphicData uri="http://schemas.openxmlformats.org/presentationml/2006/ole">
            <p:oleObj spid="_x0000_s53251" name="Equation" r:id="rId5" imgW="253800" imgH="215640" progId="Equation.3">
              <p:embed/>
            </p:oleObj>
          </a:graphicData>
        </a:graphic>
      </p:graphicFrame>
      <p:graphicFrame>
        <p:nvGraphicFramePr>
          <p:cNvPr id="11" name="Object 12"/>
          <p:cNvGraphicFramePr>
            <a:graphicFrameLocks noChangeAspect="1"/>
          </p:cNvGraphicFramePr>
          <p:nvPr/>
        </p:nvGraphicFramePr>
        <p:xfrm>
          <a:off x="5919787" y="3873500"/>
          <a:ext cx="676275" cy="547688"/>
        </p:xfrm>
        <a:graphic>
          <a:graphicData uri="http://schemas.openxmlformats.org/presentationml/2006/ole">
            <p:oleObj spid="_x0000_s53252" name="Equation" r:id="rId6" imgW="266400" imgH="215640" progId="Equation.3">
              <p:embed/>
            </p:oleObj>
          </a:graphicData>
        </a:graphic>
      </p:graphicFrame>
      <p:sp>
        <p:nvSpPr>
          <p:cNvPr id="12" name="Line 14"/>
          <p:cNvSpPr>
            <a:spLocks noChangeShapeType="1"/>
          </p:cNvSpPr>
          <p:nvPr/>
        </p:nvSpPr>
        <p:spPr bwMode="auto">
          <a:xfrm>
            <a:off x="5816652" y="3749675"/>
            <a:ext cx="0" cy="149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4648200" y="3749675"/>
            <a:ext cx="2133600" cy="1508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Line 17"/>
          <p:cNvSpPr>
            <a:spLocks noChangeShapeType="1"/>
          </p:cNvSpPr>
          <p:nvPr/>
        </p:nvSpPr>
        <p:spPr bwMode="auto">
          <a:xfrm>
            <a:off x="4675239" y="4495800"/>
            <a:ext cx="2117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Text Box 24"/>
          <p:cNvSpPr txBox="1">
            <a:spLocks noChangeArrowheads="1"/>
          </p:cNvSpPr>
          <p:nvPr/>
        </p:nvSpPr>
        <p:spPr bwMode="auto">
          <a:xfrm rot="18892342">
            <a:off x="3477105" y="3288645"/>
            <a:ext cx="234070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99CCFF"/>
                </a:solidFill>
              </a:rPr>
              <a:t>Preliminary</a:t>
            </a:r>
            <a:endParaRPr lang="en-US" sz="3200" dirty="0">
              <a:solidFill>
                <a:srgbClr val="99CCFF"/>
              </a:solidFill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7315200" y="5410200"/>
            <a:ext cx="114165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Data</a:t>
            </a:r>
          </a:p>
          <a:p>
            <a:r>
              <a:rPr lang="en-US" dirty="0">
                <a:solidFill>
                  <a:srgbClr val="FF0000"/>
                </a:solidFill>
              </a:rPr>
              <a:t>MAID </a:t>
            </a:r>
            <a:r>
              <a:rPr lang="en-US" dirty="0" smtClean="0">
                <a:solidFill>
                  <a:srgbClr val="FF0000"/>
                </a:solidFill>
              </a:rPr>
              <a:t>03</a:t>
            </a:r>
          </a:p>
          <a:p>
            <a:r>
              <a:rPr lang="en-US" dirty="0" smtClean="0">
                <a:solidFill>
                  <a:srgbClr val="0D0DB3"/>
                </a:solidFill>
              </a:rPr>
              <a:t>MAID 07</a:t>
            </a:r>
            <a:endParaRPr lang="en-US" dirty="0">
              <a:solidFill>
                <a:srgbClr val="0D0DB3"/>
              </a:solidFill>
            </a:endParaRPr>
          </a:p>
        </p:txBody>
      </p:sp>
      <p:sp>
        <p:nvSpPr>
          <p:cNvPr id="23" name="Text Box 23"/>
          <p:cNvSpPr txBox="1">
            <a:spLocks noChangeArrowheads="1"/>
          </p:cNvSpPr>
          <p:nvPr/>
        </p:nvSpPr>
        <p:spPr bwMode="auto">
          <a:xfrm>
            <a:off x="914400" y="5791200"/>
            <a:ext cx="2190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Statistical error only</a:t>
            </a:r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3733800" y="5638800"/>
            <a:ext cx="2673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1.225 &lt; W &lt; 1.250 </a:t>
            </a:r>
            <a:r>
              <a:rPr lang="en-US" dirty="0" err="1"/>
              <a:t>GeV</a:t>
            </a:r>
            <a:endParaRPr lang="en-US" dirty="0"/>
          </a:p>
          <a:p>
            <a:r>
              <a:rPr lang="en-US" dirty="0"/>
              <a:t>     </a:t>
            </a:r>
            <a:r>
              <a:rPr lang="en-US" dirty="0" smtClean="0"/>
              <a:t>0.6 </a:t>
            </a:r>
            <a:r>
              <a:rPr lang="en-US" dirty="0"/>
              <a:t>&lt; Q</a:t>
            </a:r>
            <a:r>
              <a:rPr lang="en-US" baseline="30000" dirty="0"/>
              <a:t>2</a:t>
            </a:r>
            <a:r>
              <a:rPr lang="en-US" dirty="0"/>
              <a:t> &lt; </a:t>
            </a:r>
            <a:r>
              <a:rPr lang="en-US" dirty="0" smtClean="0"/>
              <a:t>0.7 </a:t>
            </a:r>
            <a:r>
              <a:rPr lang="en-US" dirty="0"/>
              <a:t>GeV</a:t>
            </a:r>
            <a:r>
              <a:rPr lang="en-US" baseline="30000" dirty="0"/>
              <a:t>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058331" y="152400"/>
            <a:ext cx="933269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/>
              <a:t>Results</a:t>
            </a: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 rot="16200000">
            <a:off x="1180087" y="2230045"/>
            <a:ext cx="4475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dirty="0" smtClean="0">
                <a:cs typeface="Arial" charset="0"/>
              </a:rPr>
              <a:t>μb</a:t>
            </a:r>
            <a:endParaRPr lang="el-GR" baseline="300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7" name="Picture 58" descr="e_ec_p.png"/>
          <p:cNvPicPr>
            <a:picLocks/>
          </p:cNvPicPr>
          <p:nvPr/>
        </p:nvPicPr>
        <p:blipFill>
          <a:blip r:embed="rId2" cstate="print"/>
          <a:srcRect l="7733" t="4584"/>
          <a:stretch>
            <a:fillRect/>
          </a:stretch>
        </p:blipFill>
        <p:spPr bwMode="auto">
          <a:xfrm>
            <a:off x="685799" y="2148840"/>
            <a:ext cx="2286000" cy="1828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 descr="electronBeforeFidSector1.png"/>
          <p:cNvPicPr>
            <a:picLocks/>
          </p:cNvPicPr>
          <p:nvPr/>
        </p:nvPicPr>
        <p:blipFill>
          <a:blip r:embed="rId3" cstate="print"/>
          <a:srcRect r="75649" b="50572"/>
          <a:stretch>
            <a:fillRect/>
          </a:stretch>
        </p:blipFill>
        <p:spPr>
          <a:xfrm>
            <a:off x="3926072" y="2148840"/>
            <a:ext cx="1188720" cy="1828800"/>
          </a:xfrm>
          <a:prstGeom prst="rect">
            <a:avLst/>
          </a:prstGeom>
        </p:spPr>
      </p:pic>
      <p:pic>
        <p:nvPicPr>
          <p:cNvPr id="14" name="Picture 14"/>
          <p:cNvPicPr>
            <a:picLocks noChangeArrowheads="1"/>
          </p:cNvPicPr>
          <p:nvPr/>
        </p:nvPicPr>
        <p:blipFill>
          <a:blip r:embed="rId4" cstate="print"/>
          <a:srcRect l="47059" r="7843" b="9333"/>
          <a:stretch>
            <a:fillRect/>
          </a:stretch>
        </p:blipFill>
        <p:spPr bwMode="auto">
          <a:xfrm>
            <a:off x="3926072" y="4617720"/>
            <a:ext cx="1188720" cy="1828800"/>
          </a:xfrm>
          <a:prstGeom prst="rect">
            <a:avLst/>
          </a:prstGeom>
          <a:noFill/>
        </p:spPr>
      </p:pic>
      <p:pic>
        <p:nvPicPr>
          <p:cNvPr id="15" name="Picture 14" descr="zversusphi"/>
          <p:cNvPicPr>
            <a:picLocks noChangeArrowheads="1"/>
          </p:cNvPicPr>
          <p:nvPr/>
        </p:nvPicPr>
        <p:blipFill>
          <a:blip r:embed="rId5" cstate="print"/>
          <a:srcRect l="51967" b="51154"/>
          <a:stretch>
            <a:fillRect/>
          </a:stretch>
        </p:blipFill>
        <p:spPr bwMode="auto">
          <a:xfrm>
            <a:off x="6217920" y="2148840"/>
            <a:ext cx="2011680" cy="18288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762000" y="1600200"/>
            <a:ext cx="2008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Sampling fraction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621272" y="1600200"/>
            <a:ext cx="2246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 </a:t>
            </a:r>
            <a:r>
              <a:rPr lang="en-US" dirty="0" err="1" smtClean="0"/>
              <a:t>fiducial</a:t>
            </a:r>
            <a:r>
              <a:rPr lang="en-US" dirty="0" smtClean="0"/>
              <a:t> cut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697472" y="4160520"/>
            <a:ext cx="2079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Proton </a:t>
            </a:r>
            <a:r>
              <a:rPr lang="en-US" dirty="0" err="1" smtClean="0"/>
              <a:t>fiducial</a:t>
            </a:r>
            <a:r>
              <a:rPr lang="en-US" dirty="0" smtClean="0"/>
              <a:t> cut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294455" y="4160520"/>
            <a:ext cx="1935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Missing mass cut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976255" y="4160520"/>
            <a:ext cx="161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Proton timing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629400" y="1600200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Vertex cut</a:t>
            </a:r>
            <a:endParaRPr lang="en-US" dirty="0"/>
          </a:p>
        </p:txBody>
      </p:sp>
      <p:pic>
        <p:nvPicPr>
          <p:cNvPr id="54276" name="Picture 4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94120" y="4617720"/>
            <a:ext cx="201168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7543800" y="152400"/>
            <a:ext cx="142058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err="1" smtClean="0"/>
              <a:t>Systematics</a:t>
            </a:r>
            <a:endParaRPr lang="en-US" i="1" dirty="0" smtClean="0"/>
          </a:p>
        </p:txBody>
      </p:sp>
      <p:pic>
        <p:nvPicPr>
          <p:cNvPr id="23" name="Picture 1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" y="4617720"/>
            <a:ext cx="228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0" grpId="0"/>
      <p:bldP spid="2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6" name="Content Placeholder 5" descr="elasSystematics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905000"/>
            <a:ext cx="5089946" cy="3657600"/>
          </a:xfrm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486400" y="4953000"/>
            <a:ext cx="202972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Data </a:t>
            </a:r>
            <a:r>
              <a:rPr lang="en-US" dirty="0" err="1" smtClean="0">
                <a:solidFill>
                  <a:srgbClr val="000000"/>
                </a:solidFill>
              </a:rPr>
              <a:t>regilar</a:t>
            </a:r>
            <a:r>
              <a:rPr lang="en-US" dirty="0" smtClean="0">
                <a:solidFill>
                  <a:srgbClr val="000000"/>
                </a:solidFill>
              </a:rPr>
              <a:t> cut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err="1" smtClean="0">
                <a:solidFill>
                  <a:srgbClr val="FF66FF"/>
                </a:solidFill>
              </a:rPr>
              <a:t>Dat</a:t>
            </a:r>
            <a:r>
              <a:rPr lang="en-US" dirty="0" smtClean="0">
                <a:solidFill>
                  <a:srgbClr val="FF66FF"/>
                </a:solidFill>
              </a:rPr>
              <a:t> strict Cut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Data strictest Cut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MAID 03</a:t>
            </a:r>
          </a:p>
          <a:p>
            <a:r>
              <a:rPr lang="en-US" dirty="0" smtClean="0">
                <a:solidFill>
                  <a:srgbClr val="0D0DB3"/>
                </a:solidFill>
              </a:rPr>
              <a:t>MAID 07</a:t>
            </a:r>
          </a:p>
          <a:p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304800" y="5638800"/>
            <a:ext cx="2673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1.225 &lt; W &lt; 1.250 </a:t>
            </a:r>
            <a:r>
              <a:rPr lang="en-US" dirty="0" err="1"/>
              <a:t>GeV</a:t>
            </a:r>
            <a:endParaRPr lang="en-US" dirty="0"/>
          </a:p>
          <a:p>
            <a:r>
              <a:rPr lang="en-US" dirty="0"/>
              <a:t>     </a:t>
            </a:r>
            <a:r>
              <a:rPr lang="en-US" dirty="0" smtClean="0"/>
              <a:t>0.6 </a:t>
            </a:r>
            <a:r>
              <a:rPr lang="en-US" dirty="0"/>
              <a:t>&lt; Q</a:t>
            </a:r>
            <a:r>
              <a:rPr lang="en-US" baseline="30000" dirty="0"/>
              <a:t>2</a:t>
            </a:r>
            <a:r>
              <a:rPr lang="en-US" dirty="0"/>
              <a:t> &lt; </a:t>
            </a:r>
            <a:r>
              <a:rPr lang="en-US" dirty="0" smtClean="0"/>
              <a:t>0.7 </a:t>
            </a:r>
            <a:r>
              <a:rPr lang="en-US" dirty="0"/>
              <a:t>GeV</a:t>
            </a:r>
            <a:r>
              <a:rPr lang="en-US" baseline="30000" dirty="0"/>
              <a:t>2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dirty="0" smtClean="0"/>
              <a:t>Electron </a:t>
            </a:r>
            <a:r>
              <a:rPr lang="en-US" dirty="0" err="1" smtClean="0"/>
              <a:t>fiducial</a:t>
            </a:r>
            <a:r>
              <a:rPr lang="en-US" dirty="0" smtClean="0"/>
              <a:t> cut</a:t>
            </a:r>
            <a:endParaRPr lang="en-US" dirty="0"/>
          </a:p>
        </p:txBody>
      </p:sp>
      <p:pic>
        <p:nvPicPr>
          <p:cNvPr id="13" name="Picture 12" descr="eFidSystematicsPlot.png"/>
          <p:cNvPicPr>
            <a:picLocks noChangeAspect="1"/>
          </p:cNvPicPr>
          <p:nvPr/>
        </p:nvPicPr>
        <p:blipFill>
          <a:blip r:embed="rId3" cstate="print"/>
          <a:srcRect l="4040" t="5882" r="1010"/>
          <a:stretch>
            <a:fillRect/>
          </a:stretch>
        </p:blipFill>
        <p:spPr>
          <a:xfrm>
            <a:off x="5410200" y="2438400"/>
            <a:ext cx="3581400" cy="24384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686800" y="45720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θ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5346183" y="2045217"/>
            <a:ext cx="3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Calibri"/>
              </a:rPr>
              <a:t>φ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543800" y="152400"/>
            <a:ext cx="142058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err="1" smtClean="0"/>
              <a:t>Systematics</a:t>
            </a:r>
            <a:endParaRPr lang="en-US" i="1" dirty="0" smtClean="0"/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 rot="16200000">
            <a:off x="-39113" y="1563113"/>
            <a:ext cx="4475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dirty="0" smtClean="0">
                <a:cs typeface="Arial" charset="0"/>
              </a:rPr>
              <a:t>μb</a:t>
            </a:r>
            <a:endParaRPr lang="el-GR" baseline="30000" dirty="0">
              <a:cs typeface="Arial" charset="0"/>
            </a:endParaRPr>
          </a:p>
        </p:txBody>
      </p:sp>
      <p:sp>
        <p:nvSpPr>
          <p:cNvPr id="17" name="Text Box 24"/>
          <p:cNvSpPr txBox="1">
            <a:spLocks noChangeArrowheads="1"/>
          </p:cNvSpPr>
          <p:nvPr/>
        </p:nvSpPr>
        <p:spPr bwMode="auto">
          <a:xfrm rot="18892342">
            <a:off x="1691376" y="3288645"/>
            <a:ext cx="234070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99CCFF"/>
                </a:solidFill>
              </a:rPr>
              <a:t>Preliminary</a:t>
            </a:r>
            <a:endParaRPr lang="en-US" sz="3200" dirty="0">
              <a:solidFill>
                <a:srgbClr val="99CC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2100" y="2362200"/>
            <a:ext cx="36195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16" name="Footer Placeholder 2"/>
          <p:cNvSpPr txBox="1">
            <a:spLocks/>
          </p:cNvSpPr>
          <p:nvPr/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N. Markov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Slide Number Placeholder 3"/>
          <p:cNvSpPr txBox="1">
            <a:spLocks/>
          </p:cNvSpPr>
          <p:nvPr/>
        </p:nvSpPr>
        <p:spPr>
          <a:xfrm>
            <a:off x="4361688" y="1026372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B1962A-331A-472F-BBD7-A2A083E4B760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Content Placeholder 5" descr="elasSystematics.pn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244054" y="1905000"/>
            <a:ext cx="5089946" cy="3657599"/>
          </a:xfrm>
        </p:spPr>
      </p:pic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5486400" y="4953000"/>
            <a:ext cx="202972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Data regular cut</a:t>
            </a:r>
          </a:p>
          <a:p>
            <a:r>
              <a:rPr lang="en-US" dirty="0" smtClean="0">
                <a:solidFill>
                  <a:srgbClr val="FF66FF"/>
                </a:solidFill>
              </a:rPr>
              <a:t>Data strict Cut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Data strictest Cut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MAID 03</a:t>
            </a:r>
          </a:p>
          <a:p>
            <a:r>
              <a:rPr lang="en-US" dirty="0" smtClean="0">
                <a:solidFill>
                  <a:srgbClr val="0D0DB3"/>
                </a:solidFill>
              </a:rPr>
              <a:t>MAID 07</a:t>
            </a:r>
          </a:p>
          <a:p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304800" y="5638800"/>
            <a:ext cx="2673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1.225 &lt; W &lt; 1.250 </a:t>
            </a:r>
            <a:r>
              <a:rPr lang="en-US" dirty="0" err="1"/>
              <a:t>GeV</a:t>
            </a:r>
            <a:endParaRPr lang="en-US" dirty="0"/>
          </a:p>
          <a:p>
            <a:r>
              <a:rPr lang="en-US" dirty="0"/>
              <a:t>     </a:t>
            </a:r>
            <a:r>
              <a:rPr lang="en-US" dirty="0" smtClean="0"/>
              <a:t>0.6 </a:t>
            </a:r>
            <a:r>
              <a:rPr lang="en-US" dirty="0"/>
              <a:t>&lt; Q</a:t>
            </a:r>
            <a:r>
              <a:rPr lang="en-US" baseline="30000" dirty="0"/>
              <a:t>2</a:t>
            </a:r>
            <a:r>
              <a:rPr lang="en-US" dirty="0"/>
              <a:t> &lt; </a:t>
            </a:r>
            <a:r>
              <a:rPr lang="en-US" dirty="0" smtClean="0"/>
              <a:t>0.7 </a:t>
            </a:r>
            <a:r>
              <a:rPr lang="en-US" dirty="0"/>
              <a:t>GeV</a:t>
            </a:r>
            <a:r>
              <a:rPr lang="en-US" baseline="30000" dirty="0"/>
              <a:t>2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dirty="0" smtClean="0"/>
              <a:t>Missing mass cut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7709736" y="4724400"/>
            <a:ext cx="1358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mm</a:t>
            </a:r>
            <a:r>
              <a:rPr lang="en-US" baseline="30000" dirty="0" smtClean="0"/>
              <a:t>2</a:t>
            </a:r>
            <a:r>
              <a:rPr lang="en-US" dirty="0" smtClean="0"/>
              <a:t>, GeV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13" name="TextBox 12"/>
          <p:cNvSpPr txBox="1"/>
          <p:nvPr/>
        </p:nvSpPr>
        <p:spPr>
          <a:xfrm>
            <a:off x="7543800" y="152400"/>
            <a:ext cx="142058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err="1" smtClean="0"/>
              <a:t>Systematics</a:t>
            </a:r>
            <a:endParaRPr lang="en-US" i="1" dirty="0" smtClean="0"/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 rot="16200000">
            <a:off x="-39113" y="1715513"/>
            <a:ext cx="4475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dirty="0" smtClean="0">
                <a:cs typeface="Arial" charset="0"/>
              </a:rPr>
              <a:t>μb</a:t>
            </a:r>
            <a:endParaRPr lang="el-GR" baseline="30000" dirty="0">
              <a:cs typeface="Arial" charset="0"/>
            </a:endParaRPr>
          </a:p>
        </p:txBody>
      </p:sp>
      <p:sp>
        <p:nvSpPr>
          <p:cNvPr id="14" name="Text Box 24"/>
          <p:cNvSpPr txBox="1">
            <a:spLocks noChangeArrowheads="1"/>
          </p:cNvSpPr>
          <p:nvPr/>
        </p:nvSpPr>
        <p:spPr bwMode="auto">
          <a:xfrm rot="18892342">
            <a:off x="1462776" y="3288645"/>
            <a:ext cx="234070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99CCFF"/>
                </a:solidFill>
              </a:rPr>
              <a:t>Preliminary</a:t>
            </a:r>
            <a:endParaRPr lang="en-US" sz="3200" dirty="0">
              <a:solidFill>
                <a:srgbClr val="99CC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52401" y="1752600"/>
            <a:ext cx="5257799" cy="43434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experimental N* program has as main component the accurate measurements of transition form factors (A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3/2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A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1/2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S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1/2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of known states as function of the photon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virtuality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(Q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to probe their internal structure and confining mechanism </a:t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Exclusive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pion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electroproduction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from protons is proven to be an especially sensitive tool for the study of the transition from the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hadronic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picture to the quark-gluon picture of  nucleon resonance excitations. 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AutoShape 5"/>
          <p:cNvSpPr>
            <a:spLocks noGrp="1" noChangeArrowheads="1"/>
          </p:cNvSpPr>
          <p:nvPr>
            <p:ph type="title"/>
          </p:nvPr>
        </p:nvSpPr>
        <p:spPr>
          <a:xfrm>
            <a:off x="609600" y="-381000"/>
            <a:ext cx="7924800" cy="11430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Motivation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5" name="Group 37"/>
          <p:cNvGrpSpPr>
            <a:grpSpLocks/>
          </p:cNvGrpSpPr>
          <p:nvPr/>
        </p:nvGrpSpPr>
        <p:grpSpPr bwMode="auto">
          <a:xfrm>
            <a:off x="5713514" y="1676400"/>
            <a:ext cx="3125686" cy="2413575"/>
            <a:chOff x="1447798" y="2422525"/>
            <a:chExt cx="3336213" cy="1807388"/>
          </a:xfrm>
        </p:grpSpPr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1447798" y="2582862"/>
              <a:ext cx="858837" cy="858836"/>
              <a:chOff x="1251" y="695"/>
              <a:chExt cx="573" cy="641"/>
            </a:xfrm>
          </p:grpSpPr>
          <p:sp>
            <p:nvSpPr>
              <p:cNvPr id="27" name="Line 16"/>
              <p:cNvSpPr>
                <a:spLocks noChangeShapeType="1"/>
              </p:cNvSpPr>
              <p:nvPr/>
            </p:nvSpPr>
            <p:spPr bwMode="auto">
              <a:xfrm flipV="1">
                <a:off x="1716" y="695"/>
                <a:ext cx="108" cy="377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8" name="Group 17"/>
              <p:cNvGrpSpPr>
                <a:grpSpLocks/>
              </p:cNvGrpSpPr>
              <p:nvPr/>
            </p:nvGrpSpPr>
            <p:grpSpPr bwMode="auto">
              <a:xfrm>
                <a:off x="1251" y="1078"/>
                <a:ext cx="465" cy="258"/>
                <a:chOff x="1251" y="1078"/>
                <a:chExt cx="465" cy="258"/>
              </a:xfrm>
            </p:grpSpPr>
            <p:sp>
              <p:nvSpPr>
                <p:cNvPr id="29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1251" y="1197"/>
                  <a:ext cx="254" cy="139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1486" y="1078"/>
                  <a:ext cx="230" cy="131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9" name="Freeform 20"/>
            <p:cNvSpPr>
              <a:spLocks/>
            </p:cNvSpPr>
            <p:nvPr/>
          </p:nvSpPr>
          <p:spPr bwMode="auto">
            <a:xfrm rot="1980000">
              <a:off x="2082800" y="3241675"/>
              <a:ext cx="863600" cy="65088"/>
            </a:xfrm>
            <a:custGeom>
              <a:avLst/>
              <a:gdLst>
                <a:gd name="T0" fmla="*/ 0 w 576"/>
                <a:gd name="T1" fmla="*/ 2147483647 h 48"/>
                <a:gd name="T2" fmla="*/ 2147483647 w 576"/>
                <a:gd name="T3" fmla="*/ 0 h 48"/>
                <a:gd name="T4" fmla="*/ 2147483647 w 576"/>
                <a:gd name="T5" fmla="*/ 2147483647 h 48"/>
                <a:gd name="T6" fmla="*/ 2147483647 w 576"/>
                <a:gd name="T7" fmla="*/ 0 h 48"/>
                <a:gd name="T8" fmla="*/ 2147483647 w 576"/>
                <a:gd name="T9" fmla="*/ 2147483647 h 48"/>
                <a:gd name="T10" fmla="*/ 2147483647 w 576"/>
                <a:gd name="T11" fmla="*/ 0 h 48"/>
                <a:gd name="T12" fmla="*/ 2147483647 w 576"/>
                <a:gd name="T13" fmla="*/ 2147483647 h 48"/>
                <a:gd name="T14" fmla="*/ 2147483647 w 576"/>
                <a:gd name="T15" fmla="*/ 0 h 48"/>
                <a:gd name="T16" fmla="*/ 2147483647 w 576"/>
                <a:gd name="T17" fmla="*/ 2147483647 h 48"/>
                <a:gd name="T18" fmla="*/ 2147483647 w 576"/>
                <a:gd name="T19" fmla="*/ 0 h 48"/>
                <a:gd name="T20" fmla="*/ 2147483647 w 576"/>
                <a:gd name="T21" fmla="*/ 2147483647 h 48"/>
                <a:gd name="T22" fmla="*/ 2147483647 w 576"/>
                <a:gd name="T23" fmla="*/ 0 h 48"/>
                <a:gd name="T24" fmla="*/ 2147483647 w 576"/>
                <a:gd name="T25" fmla="*/ 2147483647 h 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76"/>
                <a:gd name="T40" fmla="*/ 0 h 48"/>
                <a:gd name="T41" fmla="*/ 576 w 576"/>
                <a:gd name="T42" fmla="*/ 48 h 4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76" h="48">
                  <a:moveTo>
                    <a:pt x="0" y="48"/>
                  </a:moveTo>
                  <a:cubicBezTo>
                    <a:pt x="16" y="24"/>
                    <a:pt x="32" y="0"/>
                    <a:pt x="48" y="0"/>
                  </a:cubicBezTo>
                  <a:cubicBezTo>
                    <a:pt x="64" y="0"/>
                    <a:pt x="80" y="48"/>
                    <a:pt x="96" y="48"/>
                  </a:cubicBezTo>
                  <a:cubicBezTo>
                    <a:pt x="112" y="48"/>
                    <a:pt x="128" y="0"/>
                    <a:pt x="144" y="0"/>
                  </a:cubicBezTo>
                  <a:cubicBezTo>
                    <a:pt x="160" y="0"/>
                    <a:pt x="176" y="48"/>
                    <a:pt x="192" y="48"/>
                  </a:cubicBezTo>
                  <a:cubicBezTo>
                    <a:pt x="208" y="48"/>
                    <a:pt x="224" y="0"/>
                    <a:pt x="240" y="0"/>
                  </a:cubicBezTo>
                  <a:cubicBezTo>
                    <a:pt x="256" y="0"/>
                    <a:pt x="272" y="48"/>
                    <a:pt x="288" y="48"/>
                  </a:cubicBezTo>
                  <a:cubicBezTo>
                    <a:pt x="304" y="48"/>
                    <a:pt x="320" y="0"/>
                    <a:pt x="336" y="0"/>
                  </a:cubicBezTo>
                  <a:cubicBezTo>
                    <a:pt x="352" y="0"/>
                    <a:pt x="368" y="48"/>
                    <a:pt x="384" y="48"/>
                  </a:cubicBezTo>
                  <a:cubicBezTo>
                    <a:pt x="400" y="48"/>
                    <a:pt x="416" y="0"/>
                    <a:pt x="432" y="0"/>
                  </a:cubicBezTo>
                  <a:cubicBezTo>
                    <a:pt x="448" y="0"/>
                    <a:pt x="464" y="48"/>
                    <a:pt x="480" y="48"/>
                  </a:cubicBezTo>
                  <a:cubicBezTo>
                    <a:pt x="496" y="48"/>
                    <a:pt x="512" y="0"/>
                    <a:pt x="528" y="0"/>
                  </a:cubicBezTo>
                  <a:cubicBezTo>
                    <a:pt x="544" y="0"/>
                    <a:pt x="568" y="40"/>
                    <a:pt x="576" y="48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Oval 21"/>
            <p:cNvSpPr>
              <a:spLocks noChangeArrowheads="1"/>
            </p:cNvSpPr>
            <p:nvPr/>
          </p:nvSpPr>
          <p:spPr bwMode="auto">
            <a:xfrm>
              <a:off x="2801938" y="3435350"/>
              <a:ext cx="215900" cy="1920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>
                <a:latin typeface="Calibri" pitchFamily="34" charset="0"/>
              </a:endParaRPr>
            </a:p>
          </p:txBody>
        </p:sp>
        <p:sp>
          <p:nvSpPr>
            <p:cNvPr id="11" name="AutoShape 22"/>
            <p:cNvSpPr>
              <a:spLocks noChangeArrowheads="1"/>
            </p:cNvSpPr>
            <p:nvPr/>
          </p:nvSpPr>
          <p:spPr bwMode="auto">
            <a:xfrm rot="1800000">
              <a:off x="2633663" y="3579813"/>
              <a:ext cx="119062" cy="544512"/>
            </a:xfrm>
            <a:prstGeom prst="upArrow">
              <a:avLst>
                <a:gd name="adj1" fmla="val 50000"/>
                <a:gd name="adj2" fmla="val 114334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>
                <a:latin typeface="Calibri" pitchFamily="34" charset="0"/>
              </a:endParaRPr>
            </a:p>
          </p:txBody>
        </p:sp>
        <p:sp>
          <p:nvSpPr>
            <p:cNvPr id="12" name="Line 23"/>
            <p:cNvSpPr>
              <a:spLocks noChangeShapeType="1"/>
            </p:cNvSpPr>
            <p:nvPr/>
          </p:nvSpPr>
          <p:spPr bwMode="auto">
            <a:xfrm>
              <a:off x="3016250" y="3482975"/>
              <a:ext cx="93345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24"/>
            <p:cNvSpPr>
              <a:spLocks noChangeShapeType="1"/>
            </p:cNvSpPr>
            <p:nvPr/>
          </p:nvSpPr>
          <p:spPr bwMode="auto">
            <a:xfrm>
              <a:off x="3022600" y="3541713"/>
              <a:ext cx="93345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25"/>
            <p:cNvSpPr>
              <a:spLocks noChangeShapeType="1"/>
            </p:cNvSpPr>
            <p:nvPr/>
          </p:nvSpPr>
          <p:spPr bwMode="auto">
            <a:xfrm>
              <a:off x="2994025" y="3597275"/>
              <a:ext cx="93345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Oval 26"/>
            <p:cNvSpPr>
              <a:spLocks noChangeArrowheads="1"/>
            </p:cNvSpPr>
            <p:nvPr/>
          </p:nvSpPr>
          <p:spPr bwMode="auto">
            <a:xfrm>
              <a:off x="3902075" y="3451225"/>
              <a:ext cx="215900" cy="193675"/>
            </a:xfrm>
            <a:prstGeom prst="ellipse">
              <a:avLst/>
            </a:prstGeom>
            <a:solidFill>
              <a:srgbClr val="0D0DB3"/>
            </a:solidFill>
            <a:ln w="9525">
              <a:solidFill>
                <a:srgbClr val="0D0DB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>
                <a:latin typeface="Calibri" pitchFamily="34" charset="0"/>
              </a:endParaRPr>
            </a:p>
          </p:txBody>
        </p:sp>
        <p:sp>
          <p:nvSpPr>
            <p:cNvPr id="16" name="Line 27"/>
            <p:cNvSpPr>
              <a:spLocks noChangeShapeType="1"/>
            </p:cNvSpPr>
            <p:nvPr/>
          </p:nvSpPr>
          <p:spPr bwMode="auto">
            <a:xfrm flipV="1">
              <a:off x="4075113" y="2916238"/>
              <a:ext cx="461962" cy="536575"/>
            </a:xfrm>
            <a:prstGeom prst="line">
              <a:avLst/>
            </a:prstGeom>
            <a:noFill/>
            <a:ln w="31750">
              <a:solidFill>
                <a:srgbClr val="0D0DB3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utoShape 28"/>
            <p:cNvSpPr>
              <a:spLocks noChangeArrowheads="1"/>
            </p:cNvSpPr>
            <p:nvPr/>
          </p:nvSpPr>
          <p:spPr bwMode="auto">
            <a:xfrm rot="9000000">
              <a:off x="4160838" y="3602038"/>
              <a:ext cx="104775" cy="544512"/>
            </a:xfrm>
            <a:prstGeom prst="upArrow">
              <a:avLst>
                <a:gd name="adj1" fmla="val 50000"/>
                <a:gd name="adj2" fmla="val 129924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eaLnBrk="1" hangingPunct="1"/>
              <a:endParaRPr lang="en-US">
                <a:latin typeface="Calibri" pitchFamily="34" charset="0"/>
              </a:endParaRPr>
            </a:p>
          </p:txBody>
        </p:sp>
        <p:sp>
          <p:nvSpPr>
            <p:cNvPr id="18" name="Text Box 29"/>
            <p:cNvSpPr txBox="1">
              <a:spLocks noChangeArrowheads="1"/>
            </p:cNvSpPr>
            <p:nvPr/>
          </p:nvSpPr>
          <p:spPr bwMode="auto">
            <a:xfrm>
              <a:off x="1570038" y="2987675"/>
              <a:ext cx="301625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MS Reference Sans Serif" pitchFamily="34" charset="0"/>
                </a:rPr>
                <a:t>e</a:t>
              </a:r>
            </a:p>
          </p:txBody>
        </p:sp>
        <p:sp>
          <p:nvSpPr>
            <p:cNvPr id="19" name="Text Box 30"/>
            <p:cNvSpPr txBox="1">
              <a:spLocks noChangeArrowheads="1"/>
            </p:cNvSpPr>
            <p:nvPr/>
          </p:nvSpPr>
          <p:spPr bwMode="auto">
            <a:xfrm>
              <a:off x="1954213" y="2422525"/>
              <a:ext cx="382587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MS Reference Sans Serif" pitchFamily="34" charset="0"/>
                </a:rPr>
                <a:t>e’</a:t>
              </a:r>
            </a:p>
          </p:txBody>
        </p:sp>
        <p:sp>
          <p:nvSpPr>
            <p:cNvPr id="20" name="Text Box 31"/>
            <p:cNvSpPr txBox="1">
              <a:spLocks noChangeArrowheads="1"/>
            </p:cNvSpPr>
            <p:nvPr/>
          </p:nvSpPr>
          <p:spPr bwMode="auto">
            <a:xfrm>
              <a:off x="2468563" y="2887663"/>
              <a:ext cx="4064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>
                  <a:solidFill>
                    <a:srgbClr val="FF0000"/>
                  </a:solidFill>
                  <a:latin typeface="Calibri" pitchFamily="34" charset="0"/>
                  <a:cs typeface="Times New Roman" pitchFamily="18" charset="0"/>
                </a:rPr>
                <a:t>γ</a:t>
              </a:r>
              <a:r>
                <a:rPr lang="en-US" baseline="-25000">
                  <a:solidFill>
                    <a:srgbClr val="FF0000"/>
                  </a:solidFill>
                  <a:latin typeface="Calibri" pitchFamily="34" charset="0"/>
                  <a:cs typeface="Times New Roman" pitchFamily="18" charset="0"/>
                </a:rPr>
                <a:t>v</a:t>
              </a:r>
              <a:r>
                <a:rPr lang="en-US">
                  <a:solidFill>
                    <a:srgbClr val="FF0000"/>
                  </a:solidFill>
                  <a:latin typeface="Calibri" pitchFamily="34" charset="0"/>
                  <a:cs typeface="Times New Roman" pitchFamily="18" charset="0"/>
                </a:rPr>
                <a:t> </a:t>
              </a:r>
              <a:endParaRPr lang="el-GR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1" name="Text Box 32"/>
            <p:cNvSpPr txBox="1">
              <a:spLocks noChangeArrowheads="1"/>
            </p:cNvSpPr>
            <p:nvPr/>
          </p:nvSpPr>
          <p:spPr bwMode="auto">
            <a:xfrm>
              <a:off x="2286000" y="3644900"/>
              <a:ext cx="30321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MS Reference Sans Serif" pitchFamily="34" charset="0"/>
                </a:rPr>
                <a:t>N</a:t>
              </a:r>
            </a:p>
          </p:txBody>
        </p:sp>
        <p:sp>
          <p:nvSpPr>
            <p:cNvPr id="22" name="Text Box 33"/>
            <p:cNvSpPr txBox="1">
              <a:spLocks noChangeArrowheads="1"/>
            </p:cNvSpPr>
            <p:nvPr/>
          </p:nvSpPr>
          <p:spPr bwMode="auto">
            <a:xfrm>
              <a:off x="4278313" y="3611563"/>
              <a:ext cx="504112" cy="276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MS Reference Sans Serif" pitchFamily="34" charset="0"/>
                </a:rPr>
                <a:t>N</a:t>
              </a:r>
              <a:r>
                <a:rPr lang="en-US" b="1" dirty="0">
                  <a:latin typeface="MS Reference Sans Serif" pitchFamily="34" charset="0"/>
                </a:rPr>
                <a:t>’</a:t>
              </a:r>
              <a:endParaRPr lang="en-US" b="1" dirty="0">
                <a:latin typeface="Symbol" pitchFamily="18" charset="2"/>
              </a:endParaRPr>
            </a:p>
          </p:txBody>
        </p:sp>
        <p:sp>
          <p:nvSpPr>
            <p:cNvPr id="23" name="Text Box 34"/>
            <p:cNvSpPr txBox="1">
              <a:spLocks noChangeArrowheads="1"/>
            </p:cNvSpPr>
            <p:nvPr/>
          </p:nvSpPr>
          <p:spPr bwMode="auto">
            <a:xfrm>
              <a:off x="3084513" y="3184525"/>
              <a:ext cx="884237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>
                  <a:latin typeface="MS Reference Sans Serif" pitchFamily="34" charset="0"/>
                </a:rPr>
                <a:t>N*,△</a:t>
              </a:r>
            </a:p>
          </p:txBody>
        </p:sp>
        <p:sp>
          <p:nvSpPr>
            <p:cNvPr id="24" name="Text Box 35"/>
            <p:cNvSpPr txBox="1">
              <a:spLocks noChangeArrowheads="1"/>
            </p:cNvSpPr>
            <p:nvPr/>
          </p:nvSpPr>
          <p:spPr bwMode="auto">
            <a:xfrm>
              <a:off x="2750702" y="3792009"/>
              <a:ext cx="1311683" cy="437904"/>
            </a:xfrm>
            <a:prstGeom prst="rect">
              <a:avLst/>
            </a:prstGeom>
            <a:noFill/>
            <a:ln w="9525">
              <a:solidFill>
                <a:srgbClr val="1F913A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600" dirty="0">
                  <a:solidFill>
                    <a:srgbClr val="1F913A"/>
                  </a:solidFill>
                  <a:latin typeface="Calibri" pitchFamily="34" charset="0"/>
                </a:rPr>
                <a:t>A</a:t>
              </a:r>
              <a:r>
                <a:rPr lang="en-US" sz="1600" baseline="-25000" dirty="0">
                  <a:solidFill>
                    <a:srgbClr val="1F913A"/>
                  </a:solidFill>
                  <a:latin typeface="Calibri" pitchFamily="34" charset="0"/>
                </a:rPr>
                <a:t>3/2</a:t>
              </a:r>
              <a:r>
                <a:rPr lang="en-US" sz="1600" dirty="0">
                  <a:solidFill>
                    <a:srgbClr val="1F913A"/>
                  </a:solidFill>
                  <a:latin typeface="Calibri" pitchFamily="34" charset="0"/>
                </a:rPr>
                <a:t>,  A</a:t>
              </a:r>
              <a:r>
                <a:rPr lang="en-US" sz="1600" baseline="-25000" dirty="0">
                  <a:solidFill>
                    <a:srgbClr val="1F913A"/>
                  </a:solidFill>
                  <a:latin typeface="Calibri" pitchFamily="34" charset="0"/>
                </a:rPr>
                <a:t>1/2</a:t>
              </a:r>
              <a:r>
                <a:rPr lang="en-US" sz="1600" dirty="0">
                  <a:solidFill>
                    <a:srgbClr val="1F913A"/>
                  </a:solidFill>
                  <a:latin typeface="Calibri" pitchFamily="34" charset="0"/>
                </a:rPr>
                <a:t>, S</a:t>
              </a:r>
              <a:r>
                <a:rPr lang="en-US" sz="1600" baseline="-25000" dirty="0">
                  <a:solidFill>
                    <a:srgbClr val="1F913A"/>
                  </a:solidFill>
                  <a:latin typeface="Calibri" pitchFamily="34" charset="0"/>
                </a:rPr>
                <a:t>1/2</a:t>
              </a:r>
            </a:p>
            <a:p>
              <a:pPr eaLnBrk="1" hangingPunct="1"/>
              <a:r>
                <a:rPr lang="en-US" sz="1600" dirty="0">
                  <a:solidFill>
                    <a:srgbClr val="1F913A"/>
                  </a:solidFill>
                  <a:latin typeface="Calibri" pitchFamily="34" charset="0"/>
                </a:rPr>
                <a:t>M</a:t>
              </a:r>
              <a:r>
                <a:rPr lang="en-US" sz="1600" baseline="-25000" dirty="0">
                  <a:solidFill>
                    <a:srgbClr val="1F913A"/>
                  </a:solidFill>
                  <a:latin typeface="Calibri" pitchFamily="34" charset="0"/>
                </a:rPr>
                <a:t>l+/-</a:t>
              </a:r>
              <a:r>
                <a:rPr lang="en-US" sz="1600" dirty="0">
                  <a:solidFill>
                    <a:srgbClr val="1F913A"/>
                  </a:solidFill>
                  <a:latin typeface="Calibri" pitchFamily="34" charset="0"/>
                </a:rPr>
                <a:t>, E</a:t>
              </a:r>
              <a:r>
                <a:rPr lang="en-US" sz="1600" baseline="-25000" dirty="0">
                  <a:solidFill>
                    <a:srgbClr val="1F913A"/>
                  </a:solidFill>
                  <a:latin typeface="Calibri" pitchFamily="34" charset="0"/>
                </a:rPr>
                <a:t>l+/-</a:t>
              </a:r>
              <a:r>
                <a:rPr lang="en-US" sz="1600" dirty="0">
                  <a:solidFill>
                    <a:srgbClr val="1F913A"/>
                  </a:solidFill>
                  <a:latin typeface="Calibri" pitchFamily="34" charset="0"/>
                </a:rPr>
                <a:t>, </a:t>
              </a:r>
              <a:r>
                <a:rPr lang="en-US" sz="1600" dirty="0" err="1">
                  <a:solidFill>
                    <a:srgbClr val="1F913A"/>
                  </a:solidFill>
                  <a:latin typeface="Calibri" pitchFamily="34" charset="0"/>
                </a:rPr>
                <a:t>S</a:t>
              </a:r>
              <a:r>
                <a:rPr lang="en-US" sz="1600" baseline="-25000" dirty="0" err="1">
                  <a:solidFill>
                    <a:srgbClr val="1F913A"/>
                  </a:solidFill>
                  <a:latin typeface="Calibri" pitchFamily="34" charset="0"/>
                </a:rPr>
                <a:t>l</a:t>
              </a:r>
              <a:r>
                <a:rPr lang="en-US" sz="1600" baseline="-25000" dirty="0">
                  <a:solidFill>
                    <a:srgbClr val="1F913A"/>
                  </a:solidFill>
                  <a:latin typeface="Calibri" pitchFamily="34" charset="0"/>
                </a:rPr>
                <a:t>+/-</a:t>
              </a:r>
              <a:r>
                <a:rPr lang="en-US" sz="1400" dirty="0">
                  <a:solidFill>
                    <a:srgbClr val="1F913A"/>
                  </a:solidFill>
                  <a:latin typeface="Calibri" pitchFamily="34" charset="0"/>
                </a:rPr>
                <a:t> </a:t>
              </a:r>
            </a:p>
          </p:txBody>
        </p:sp>
        <p:sp>
          <p:nvSpPr>
            <p:cNvPr id="25" name="Rectangle 36"/>
            <p:cNvSpPr>
              <a:spLocks noChangeArrowheads="1"/>
            </p:cNvSpPr>
            <p:nvPr/>
          </p:nvSpPr>
          <p:spPr bwMode="auto">
            <a:xfrm>
              <a:off x="2709863" y="3308350"/>
              <a:ext cx="431800" cy="450850"/>
            </a:xfrm>
            <a:prstGeom prst="rect">
              <a:avLst/>
            </a:prstGeom>
            <a:noFill/>
            <a:ln w="9525">
              <a:solidFill>
                <a:srgbClr val="1F913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>
                <a:latin typeface="Calibri" pitchFamily="34" charset="0"/>
              </a:endParaRPr>
            </a:p>
          </p:txBody>
        </p:sp>
        <p:sp>
          <p:nvSpPr>
            <p:cNvPr id="26" name="Text Box 37"/>
            <p:cNvSpPr txBox="1">
              <a:spLocks noChangeArrowheads="1"/>
            </p:cNvSpPr>
            <p:nvPr/>
          </p:nvSpPr>
          <p:spPr bwMode="auto">
            <a:xfrm>
              <a:off x="3725105" y="2593710"/>
              <a:ext cx="1058906" cy="276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b="1" i="1" dirty="0">
                  <a:solidFill>
                    <a:srgbClr val="0D0DB3"/>
                  </a:solidFill>
                  <a:latin typeface="Symbol" pitchFamily="18" charset="2"/>
                </a:rPr>
                <a:t>p, h, pp,..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838200" y="1981200"/>
            <a:ext cx="7693025" cy="372427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Preliminary cross-sections and structure functions were obtained in wide kinematic range  with high statistics.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Systematic studies are partially finished.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Detailed partial wave analysis combined with other channels using JANR will be performed.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-304800"/>
            <a:ext cx="7924800" cy="1143000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5791200" y="6248400"/>
            <a:ext cx="2897188" cy="474663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N. Markov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4138" y="6242050"/>
            <a:ext cx="587375" cy="48895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BAE3DB-B6F5-47DD-A7F2-FCFAD812EC09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708150" y="2813050"/>
            <a:ext cx="5402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2400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33400" y="2514600"/>
            <a:ext cx="8693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/>
              <a:t>http://www.jlab.org/~markov/</a:t>
            </a:r>
          </a:p>
        </p:txBody>
      </p:sp>
      <p:sp>
        <p:nvSpPr>
          <p:cNvPr id="10" name="AutoShape 8"/>
          <p:cNvSpPr txBox="1">
            <a:spLocks noChangeArrowheads="1"/>
          </p:cNvSpPr>
          <p:nvPr/>
        </p:nvSpPr>
        <p:spPr>
          <a:xfrm>
            <a:off x="762000" y="-228600"/>
            <a:ext cx="7924800" cy="1143000"/>
          </a:xfrm>
          <a:prstGeom prst="rect">
            <a:avLst/>
          </a:prstGeom>
          <a:noFill/>
          <a:ln/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More details</a:t>
            </a:r>
            <a:endParaRPr kumimoji="0" lang="en-US" sz="33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Narrow </a:t>
            </a:r>
            <a:r>
              <a:rPr lang="el-GR" dirty="0" smtClean="0">
                <a:latin typeface="Calibri"/>
              </a:rPr>
              <a:t>φ</a:t>
            </a:r>
            <a:r>
              <a:rPr lang="en-US" dirty="0" smtClean="0">
                <a:latin typeface="Calibri"/>
              </a:rPr>
              <a:t>* binning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819400" y="1447800"/>
            <a:ext cx="3430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BC and </a:t>
            </a:r>
            <a:r>
              <a:rPr lang="en-US" dirty="0" err="1" smtClean="0"/>
              <a:t>radiative</a:t>
            </a:r>
            <a:r>
              <a:rPr lang="en-US" dirty="0" smtClean="0"/>
              <a:t> corrections</a:t>
            </a:r>
            <a:endParaRPr lang="en-US" baseline="30000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621341" y="5553670"/>
            <a:ext cx="114165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Data</a:t>
            </a:r>
          </a:p>
          <a:p>
            <a:r>
              <a:rPr lang="en-US" dirty="0">
                <a:solidFill>
                  <a:srgbClr val="FF0000"/>
                </a:solidFill>
              </a:rPr>
              <a:t>MAID </a:t>
            </a:r>
            <a:r>
              <a:rPr lang="en-US" dirty="0" smtClean="0">
                <a:solidFill>
                  <a:srgbClr val="FF0000"/>
                </a:solidFill>
              </a:rPr>
              <a:t>03</a:t>
            </a:r>
          </a:p>
          <a:p>
            <a:r>
              <a:rPr lang="en-US" dirty="0" smtClean="0">
                <a:solidFill>
                  <a:srgbClr val="0D0DB3"/>
                </a:solidFill>
              </a:rPr>
              <a:t>MAID 07</a:t>
            </a:r>
            <a:endParaRPr lang="en-US" dirty="0">
              <a:solidFill>
                <a:srgbClr val="0D0DB3"/>
              </a:solidFill>
            </a:endParaRPr>
          </a:p>
        </p:txBody>
      </p:sp>
      <p:sp>
        <p:nvSpPr>
          <p:cNvPr id="7" name="Text Box 23"/>
          <p:cNvSpPr txBox="1">
            <a:spLocks noChangeArrowheads="1"/>
          </p:cNvSpPr>
          <p:nvPr/>
        </p:nvSpPr>
        <p:spPr bwMode="auto">
          <a:xfrm>
            <a:off x="2228850" y="5934670"/>
            <a:ext cx="2190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Statistical error only</a:t>
            </a:r>
          </a:p>
        </p:txBody>
      </p: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4641850" y="5782270"/>
            <a:ext cx="2673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1.225 &lt; W &lt; 1.250 </a:t>
            </a:r>
            <a:r>
              <a:rPr lang="en-US" dirty="0" err="1"/>
              <a:t>GeV</a:t>
            </a:r>
            <a:endParaRPr lang="en-US" dirty="0"/>
          </a:p>
          <a:p>
            <a:r>
              <a:rPr lang="en-US" dirty="0"/>
              <a:t>     </a:t>
            </a:r>
            <a:r>
              <a:rPr lang="en-US" dirty="0" smtClean="0"/>
              <a:t>0.6 </a:t>
            </a:r>
            <a:r>
              <a:rPr lang="en-US" dirty="0"/>
              <a:t>&lt; Q</a:t>
            </a:r>
            <a:r>
              <a:rPr lang="en-US" baseline="30000" dirty="0"/>
              <a:t>2</a:t>
            </a:r>
            <a:r>
              <a:rPr lang="en-US" dirty="0"/>
              <a:t> &lt; </a:t>
            </a:r>
            <a:r>
              <a:rPr lang="en-US" dirty="0" smtClean="0"/>
              <a:t>0.7 </a:t>
            </a:r>
            <a:r>
              <a:rPr lang="en-US" dirty="0"/>
              <a:t>GeV</a:t>
            </a:r>
            <a:r>
              <a:rPr lang="en-US" baseline="30000" dirty="0"/>
              <a:t>2</a:t>
            </a:r>
          </a:p>
        </p:txBody>
      </p:sp>
      <p:pic>
        <p:nvPicPr>
          <p:cNvPr id="9" name="Picture 8" descr="csCompareW6Q4SmallPhiBin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6152" y="1789390"/>
            <a:ext cx="6687270" cy="38404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5931622"/>
            <a:ext cx="1490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Calibri"/>
              </a:rPr>
              <a:t>φ</a:t>
            </a:r>
            <a:r>
              <a:rPr lang="en-US" dirty="0" smtClean="0">
                <a:latin typeface="Calibri"/>
              </a:rPr>
              <a:t> bin size 15</a:t>
            </a:r>
            <a:r>
              <a:rPr lang="en-US" baseline="30000" dirty="0" smtClean="0">
                <a:latin typeface="Calibri"/>
              </a:rPr>
              <a:t>o</a:t>
            </a:r>
            <a:endParaRPr lang="en-US" baseline="30000" dirty="0"/>
          </a:p>
        </p:txBody>
      </p:sp>
      <p:sp>
        <p:nvSpPr>
          <p:cNvPr id="11" name="Text Box 19"/>
          <p:cNvSpPr txBox="1">
            <a:spLocks noChangeArrowheads="1"/>
          </p:cNvSpPr>
          <p:nvPr/>
        </p:nvSpPr>
        <p:spPr bwMode="auto">
          <a:xfrm rot="16200000">
            <a:off x="464468" y="2201223"/>
            <a:ext cx="14189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dirty="0">
                <a:cs typeface="Arial" charset="0"/>
              </a:rPr>
              <a:t>μb</a:t>
            </a:r>
            <a:r>
              <a:rPr lang="en-US" dirty="0" smtClean="0">
                <a:cs typeface="Arial" charset="0"/>
              </a:rPr>
              <a:t>/</a:t>
            </a:r>
            <a:r>
              <a:rPr lang="en-US" dirty="0" err="1" smtClean="0">
                <a:cs typeface="Arial" charset="0"/>
              </a:rPr>
              <a:t>sr</a:t>
            </a:r>
            <a:r>
              <a:rPr lang="en-US" dirty="0" smtClean="0">
                <a:cs typeface="Arial" charset="0"/>
              </a:rPr>
              <a:t>*GeV</a:t>
            </a:r>
            <a:r>
              <a:rPr lang="en-US" baseline="30000" dirty="0" smtClean="0">
                <a:cs typeface="Arial" charset="0"/>
              </a:rPr>
              <a:t>3</a:t>
            </a:r>
            <a:endParaRPr lang="el-GR" baseline="300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7" grpId="1"/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t="2797" r="53015" b="66783"/>
          <a:stretch>
            <a:fillRect/>
          </a:stretch>
        </p:blipFill>
        <p:spPr bwMode="auto">
          <a:xfrm>
            <a:off x="2590800" y="3048000"/>
            <a:ext cx="35623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590800" y="4724400"/>
            <a:ext cx="2209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Data</a:t>
            </a:r>
          </a:p>
          <a:p>
            <a:r>
              <a:rPr lang="en-US" dirty="0" smtClean="0"/>
              <a:t>100% elastic events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90% elastics events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0" y="1828800"/>
            <a:ext cx="2651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Elastic generated events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5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924800" cy="6858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E1e run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762000" y="1825625"/>
            <a:ext cx="7183437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Beam energy: 2.039 </a:t>
            </a:r>
            <a:r>
              <a:rPr lang="en-US" sz="2800" dirty="0" err="1"/>
              <a:t>GeV</a:t>
            </a:r>
            <a:endParaRPr lang="en-US" sz="2800" dirty="0"/>
          </a:p>
          <a:p>
            <a:r>
              <a:rPr lang="en-US" sz="2800" dirty="0"/>
              <a:t>Beam polarization: ~ 70%</a:t>
            </a:r>
          </a:p>
          <a:p>
            <a:r>
              <a:rPr lang="en-US" sz="2800" dirty="0"/>
              <a:t>Current: </a:t>
            </a:r>
            <a:r>
              <a:rPr lang="en-US" sz="2800" dirty="0" smtClean="0"/>
              <a:t>10nA</a:t>
            </a:r>
          </a:p>
          <a:p>
            <a:r>
              <a:rPr lang="en-US" sz="2800" dirty="0" smtClean="0"/>
              <a:t>Target</a:t>
            </a:r>
            <a:r>
              <a:rPr lang="en-US" sz="2800" dirty="0"/>
              <a:t>: Liquid Hydrogen, thickness 2 cm,</a:t>
            </a:r>
          </a:p>
          <a:p>
            <a:r>
              <a:rPr lang="en-US" sz="2800" dirty="0"/>
              <a:t>   radius 0.2 – 0.6 cm</a:t>
            </a:r>
          </a:p>
          <a:p>
            <a:r>
              <a:rPr lang="en-US" sz="2800" dirty="0"/>
              <a:t>Torus current: 2250 A</a:t>
            </a:r>
          </a:p>
          <a:p>
            <a:r>
              <a:rPr lang="en-US" sz="2800" dirty="0"/>
              <a:t>Mini-torus current: 6000 A</a:t>
            </a:r>
          </a:p>
          <a:p>
            <a:r>
              <a:rPr lang="en-US" sz="2800" dirty="0"/>
              <a:t>Data taking period: 12.2002 – </a:t>
            </a:r>
            <a:r>
              <a:rPr lang="en-US" sz="2800" dirty="0" smtClean="0"/>
              <a:t>1.2003</a:t>
            </a:r>
          </a:p>
          <a:p>
            <a:r>
              <a:rPr lang="en-US" sz="2800" dirty="0" smtClean="0"/>
              <a:t>Number of triggers: 1.5*10</a:t>
            </a:r>
            <a:r>
              <a:rPr lang="en-US" sz="2800" baseline="30000" dirty="0" smtClean="0"/>
              <a:t>9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4"/>
          <p:cNvSpPr>
            <a:spLocks noGrp="1" noChangeArrowheads="1"/>
          </p:cNvSpPr>
          <p:nvPr>
            <p:ph type="title"/>
          </p:nvPr>
        </p:nvSpPr>
        <p:spPr>
          <a:xfrm>
            <a:off x="601662" y="-304800"/>
            <a:ext cx="7924800" cy="11430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Data analysis: procedure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23888" y="1527750"/>
            <a:ext cx="6538912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Particle ID</a:t>
            </a:r>
          </a:p>
          <a:p>
            <a:pPr lvl="1"/>
            <a:r>
              <a:rPr lang="en-US" dirty="0" smtClean="0"/>
              <a:t>Electron ID</a:t>
            </a:r>
          </a:p>
          <a:p>
            <a:pPr lvl="1"/>
            <a:r>
              <a:rPr lang="en-US" dirty="0" smtClean="0"/>
              <a:t>Proton ID </a:t>
            </a: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cs typeface="Arial" charset="0"/>
              </a:rPr>
              <a:t>Good runs selection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Electron momentum correction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Proton momentum correction</a:t>
            </a:r>
          </a:p>
          <a:p>
            <a:pPr>
              <a:buFont typeface="Wingdings" pitchFamily="2" charset="2"/>
              <a:buChar char="Ø"/>
            </a:pPr>
            <a:r>
              <a:rPr lang="el-GR" sz="2400" dirty="0" smtClean="0">
                <a:cs typeface="Arial" charset="0"/>
              </a:rPr>
              <a:t>π</a:t>
            </a:r>
            <a:r>
              <a:rPr lang="en-US" sz="2400" baseline="30000" dirty="0" smtClean="0">
                <a:cs typeface="Arial" charset="0"/>
              </a:rPr>
              <a:t>0 </a:t>
            </a:r>
            <a:r>
              <a:rPr lang="en-US" sz="2400" dirty="0" smtClean="0">
                <a:cs typeface="Arial" charset="0"/>
              </a:rPr>
              <a:t>selection: BH subtraction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cs typeface="Arial" charset="0"/>
              </a:rPr>
              <a:t>Cherenkov cut efficiency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Simulation </a:t>
            </a:r>
            <a:r>
              <a:rPr lang="en-US" sz="2400" dirty="0"/>
              <a:t>and acceptance correction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err="1" smtClean="0"/>
              <a:t>Radiative</a:t>
            </a:r>
            <a:r>
              <a:rPr lang="en-US" sz="2400" dirty="0" smtClean="0"/>
              <a:t> </a:t>
            </a:r>
            <a:r>
              <a:rPr lang="en-US" sz="2400" dirty="0"/>
              <a:t>and bin centering </a:t>
            </a:r>
            <a:r>
              <a:rPr lang="en-US" sz="2400" dirty="0" smtClean="0"/>
              <a:t>correction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Systematic studies</a:t>
            </a:r>
            <a:endParaRPr lang="en-US" sz="2400" dirty="0"/>
          </a:p>
          <a:p>
            <a:pPr>
              <a:buFont typeface="Wingdings" pitchFamily="2" charset="2"/>
              <a:buChar char="Ø"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477000" y="1447800"/>
            <a:ext cx="247215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cs typeface="Arial" charset="0"/>
              </a:rPr>
              <a:t> Normalization</a:t>
            </a:r>
          </a:p>
          <a:p>
            <a:pPr lvl="1"/>
            <a:r>
              <a:rPr lang="en-US" dirty="0" smtClean="0">
                <a:cs typeface="Arial" charset="0"/>
              </a:rPr>
              <a:t>Elastic process</a:t>
            </a:r>
          </a:p>
          <a:p>
            <a:pPr lvl="1"/>
            <a:r>
              <a:rPr lang="en-US" dirty="0" smtClean="0">
                <a:cs typeface="Arial" charset="0"/>
              </a:rPr>
              <a:t>Inclusive process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ID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"/>
          </p:nvPr>
        </p:nvSpPr>
        <p:spPr>
          <a:xfrm>
            <a:off x="301752" y="1295400"/>
            <a:ext cx="8503920" cy="4572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X versus Y cut</a:t>
            </a:r>
          </a:p>
          <a:p>
            <a:r>
              <a:rPr lang="en-US" sz="2400" dirty="0" smtClean="0"/>
              <a:t>Minimum momentum cut </a:t>
            </a:r>
          </a:p>
          <a:p>
            <a:pPr>
              <a:buNone/>
            </a:pPr>
            <a:r>
              <a:rPr lang="en-US" sz="2400" dirty="0" smtClean="0"/>
              <a:t>      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el</a:t>
            </a:r>
            <a:r>
              <a:rPr lang="en-US" sz="2400" dirty="0" smtClean="0"/>
              <a:t> &gt; 0.461 </a:t>
            </a:r>
            <a:r>
              <a:rPr lang="en-US" sz="2400" dirty="0" err="1" smtClean="0"/>
              <a:t>GeV</a:t>
            </a:r>
            <a:endParaRPr lang="en-US" sz="2400" dirty="0" smtClean="0"/>
          </a:p>
          <a:p>
            <a:r>
              <a:rPr lang="en-US" sz="2400" dirty="0" smtClean="0"/>
              <a:t>Sampling fraction cut</a:t>
            </a:r>
          </a:p>
          <a:p>
            <a:r>
              <a:rPr lang="en-US" sz="2400" dirty="0" smtClean="0"/>
              <a:t>Number of photoelectrons</a:t>
            </a:r>
          </a:p>
          <a:p>
            <a:r>
              <a:rPr lang="en-US" sz="2400" dirty="0" smtClean="0"/>
              <a:t>E inner &gt; 50MeV</a:t>
            </a:r>
            <a:endParaRPr lang="en-US" sz="2400" dirty="0"/>
          </a:p>
        </p:txBody>
      </p:sp>
      <p:pic>
        <p:nvPicPr>
          <p:cNvPr id="12" name="Picture 58" descr="e_ec_p.png"/>
          <p:cNvPicPr>
            <a:picLocks noChangeAspect="1"/>
          </p:cNvPicPr>
          <p:nvPr/>
        </p:nvPicPr>
        <p:blipFill>
          <a:blip r:embed="rId2" cstate="print"/>
          <a:srcRect l="7733" t="4584"/>
          <a:stretch>
            <a:fillRect/>
          </a:stretch>
        </p:blipFill>
        <p:spPr bwMode="auto">
          <a:xfrm>
            <a:off x="5466744" y="3962400"/>
            <a:ext cx="2873370" cy="2377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53" descr="xY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447800"/>
            <a:ext cx="2737231" cy="2377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 descr="npe1Secto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" y="3962400"/>
            <a:ext cx="3461273" cy="237744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681626" y="152400"/>
            <a:ext cx="130997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/>
              <a:t>Particle ID</a:t>
            </a:r>
            <a:endParaRPr lang="en-US" i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168145" y="6096000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NPE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705600" y="3657600"/>
            <a:ext cx="57900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X, cm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5190211" y="2429790"/>
            <a:ext cx="56457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Y, cm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6745069" y="6200001"/>
            <a:ext cx="64633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P, </a:t>
            </a:r>
            <a:r>
              <a:rPr lang="en-US" sz="1200" dirty="0" err="1" smtClean="0"/>
              <a:t>GeV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4999339" y="4906661"/>
            <a:ext cx="64152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Etot</a:t>
            </a:r>
            <a:r>
              <a:rPr lang="en-US" sz="1200" dirty="0" smtClean="0"/>
              <a:t>/P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1066800" y="6096000"/>
            <a:ext cx="3369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25</a:t>
            </a:r>
            <a:endParaRPr lang="en-US" sz="1100" dirty="0">
              <a:solidFill>
                <a:srgbClr val="FF0000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rot="5400000" flipH="1" flipV="1">
            <a:off x="4953000" y="5334000"/>
            <a:ext cx="25908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486400" y="6324600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0.461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</a:t>
            </a:r>
            <a:r>
              <a:rPr lang="en-US" dirty="0" err="1" smtClean="0"/>
              <a:t>fiducial</a:t>
            </a:r>
            <a:r>
              <a:rPr lang="en-US" dirty="0" smtClean="0"/>
              <a:t> cut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58456" y="1487269"/>
            <a:ext cx="36423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Momentum and sector dependent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828800"/>
            <a:ext cx="3776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regions of uniform acceptance: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3745468"/>
            <a:ext cx="2029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TOF inefficiencies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45450" y="4114800"/>
            <a:ext cx="3181216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533400" y="2209800"/>
          <a:ext cx="3276600" cy="1500326"/>
        </p:xfrm>
        <a:graphic>
          <a:graphicData uri="http://schemas.openxmlformats.org/presentationml/2006/ole">
            <p:oleObj spid="_x0000_s2052" name="Equation" r:id="rId4" imgW="1307880" imgH="660240" progId="Equation.3">
              <p:embed/>
            </p:oleObj>
          </a:graphicData>
        </a:graphic>
      </p:graphicFrame>
      <p:pic>
        <p:nvPicPr>
          <p:cNvPr id="12" name="Picture 11" descr="electronBeforeFidSector1.png"/>
          <p:cNvPicPr>
            <a:picLocks noChangeAspect="1"/>
          </p:cNvPicPr>
          <p:nvPr/>
        </p:nvPicPr>
        <p:blipFill>
          <a:blip r:embed="rId5" cstate="print"/>
          <a:srcRect r="49946" b="50572"/>
          <a:stretch>
            <a:fillRect/>
          </a:stretch>
        </p:blipFill>
        <p:spPr>
          <a:xfrm>
            <a:off x="5105400" y="1828800"/>
            <a:ext cx="2819400" cy="210312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681626" y="152400"/>
            <a:ext cx="130997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/>
              <a:t>Particle ID</a:t>
            </a:r>
            <a:endParaRPr lang="en-US" i="1" dirty="0"/>
          </a:p>
        </p:txBody>
      </p:sp>
      <p:pic>
        <p:nvPicPr>
          <p:cNvPr id="14" name="Picture 13" descr="thetaPhiAllCuts.png"/>
          <p:cNvPicPr>
            <a:picLocks noChangeAspect="1"/>
          </p:cNvPicPr>
          <p:nvPr/>
        </p:nvPicPr>
        <p:blipFill>
          <a:blip r:embed="rId6" cstate="print"/>
          <a:srcRect l="5050" t="5882" b="2941"/>
          <a:stretch>
            <a:fillRect/>
          </a:stretch>
        </p:blipFill>
        <p:spPr>
          <a:xfrm>
            <a:off x="4916129" y="4038600"/>
            <a:ext cx="3465871" cy="2286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186135" y="4111823"/>
            <a:ext cx="8242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Sector 5</a:t>
            </a:r>
            <a:endParaRPr lang="en-US" sz="1400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851714" y="6093023"/>
            <a:ext cx="3177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 smtClean="0">
                <a:latin typeface="Calibri"/>
              </a:rPr>
              <a:t>φ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4838980" y="3962400"/>
            <a:ext cx="342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>
                <a:latin typeface="Calibri"/>
              </a:rPr>
              <a:t>θ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4966466" y="1915488"/>
            <a:ext cx="28084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sz="1400" dirty="0" smtClean="0">
                <a:latin typeface="Calibri"/>
              </a:rPr>
              <a:t>θ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6414266" y="1891535"/>
            <a:ext cx="28084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sz="1400" dirty="0" smtClean="0">
                <a:latin typeface="Calibri"/>
              </a:rPr>
              <a:t>θ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5084064" y="3657600"/>
            <a:ext cx="1462260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/>
              <a:t>-30   -15          15    30</a:t>
            </a:r>
            <a:endParaRPr lang="en-US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5715000" y="3730823"/>
            <a:ext cx="3048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sz="1400" dirty="0" smtClean="0">
                <a:latin typeface="Calibri"/>
              </a:rPr>
              <a:t>φ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6538740" y="3657600"/>
            <a:ext cx="1462260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/>
              <a:t>-30   -15          15    30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7162800" y="3730823"/>
            <a:ext cx="30168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sz="1400" dirty="0" smtClean="0">
                <a:latin typeface="Calibri"/>
              </a:rPr>
              <a:t>φ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4953000" y="2165628"/>
            <a:ext cx="351378" cy="141577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/>
              <a:t>50</a:t>
            </a:r>
          </a:p>
          <a:p>
            <a:endParaRPr lang="en-US" sz="1400" dirty="0" smtClean="0"/>
          </a:p>
          <a:p>
            <a:r>
              <a:rPr lang="en-US" sz="1100" dirty="0" smtClean="0"/>
              <a:t>40</a:t>
            </a:r>
          </a:p>
          <a:p>
            <a:endParaRPr lang="en-US" sz="1400" dirty="0" smtClean="0"/>
          </a:p>
          <a:p>
            <a:r>
              <a:rPr lang="en-US" sz="1100" dirty="0" smtClean="0"/>
              <a:t>30</a:t>
            </a:r>
          </a:p>
          <a:p>
            <a:endParaRPr lang="en-US" sz="1400" dirty="0" smtClean="0"/>
          </a:p>
          <a:p>
            <a:r>
              <a:rPr lang="en-US" sz="1100" dirty="0" smtClean="0"/>
              <a:t>20</a:t>
            </a:r>
            <a:endParaRPr lang="en-US" sz="1100" dirty="0"/>
          </a:p>
        </p:txBody>
      </p:sp>
      <p:sp>
        <p:nvSpPr>
          <p:cNvPr id="27" name="TextBox 26"/>
          <p:cNvSpPr txBox="1"/>
          <p:nvPr/>
        </p:nvSpPr>
        <p:spPr>
          <a:xfrm>
            <a:off x="6354222" y="2165628"/>
            <a:ext cx="351378" cy="141577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/>
              <a:t>50</a:t>
            </a:r>
          </a:p>
          <a:p>
            <a:endParaRPr lang="en-US" sz="1400" dirty="0" smtClean="0"/>
          </a:p>
          <a:p>
            <a:r>
              <a:rPr lang="en-US" sz="1100" dirty="0" smtClean="0"/>
              <a:t>40</a:t>
            </a:r>
          </a:p>
          <a:p>
            <a:endParaRPr lang="en-US" sz="1400" dirty="0" smtClean="0"/>
          </a:p>
          <a:p>
            <a:r>
              <a:rPr lang="en-US" sz="1100" dirty="0" smtClean="0"/>
              <a:t>30</a:t>
            </a:r>
          </a:p>
          <a:p>
            <a:endParaRPr lang="en-US" sz="1400" dirty="0" smtClean="0"/>
          </a:p>
          <a:p>
            <a:r>
              <a:rPr lang="en-US" sz="1100" dirty="0" smtClean="0"/>
              <a:t>20</a:t>
            </a:r>
            <a:endParaRPr lang="en-US" sz="1100" dirty="0"/>
          </a:p>
        </p:txBody>
      </p:sp>
      <p:sp>
        <p:nvSpPr>
          <p:cNvPr id="28" name="TextBox 27"/>
          <p:cNvSpPr txBox="1"/>
          <p:nvPr/>
        </p:nvSpPr>
        <p:spPr>
          <a:xfrm>
            <a:off x="2286000" y="6096000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P, </a:t>
            </a:r>
            <a:r>
              <a:rPr lang="en-US" sz="1600" dirty="0" err="1" smtClean="0"/>
              <a:t>GeV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533400" y="4114800"/>
            <a:ext cx="342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>
                <a:latin typeface="Calibri"/>
              </a:rPr>
              <a:t>θ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141" y="2286000"/>
            <a:ext cx="2696059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Proton ID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81626" y="152400"/>
            <a:ext cx="130997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/>
              <a:t>Particle ID</a:t>
            </a:r>
            <a:endParaRPr lang="en-US" i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 l="68251" b="48403"/>
          <a:stretch>
            <a:fillRect/>
          </a:stretch>
        </p:blipFill>
        <p:spPr bwMode="auto">
          <a:xfrm>
            <a:off x="152400" y="1828800"/>
            <a:ext cx="2137516" cy="249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371600" y="1428690"/>
            <a:ext cx="22252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Timing correction</a:t>
            </a:r>
            <a:endParaRPr lang="en-US" sz="20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 l="69095" t="2798" b="51399"/>
          <a:stretch>
            <a:fillRect/>
          </a:stretch>
        </p:blipFill>
        <p:spPr bwMode="auto">
          <a:xfrm>
            <a:off x="2895600" y="3962400"/>
            <a:ext cx="234315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438400" y="19050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the loosely identified protons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8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457200" y="3200400"/>
            <a:ext cx="17526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200400" y="2743200"/>
            <a:ext cx="21627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</a:t>
            </a:r>
            <a:r>
              <a:rPr lang="en-US" baseline="-25000" dirty="0" err="1" smtClean="0"/>
              <a:t>measured</a:t>
            </a:r>
            <a:r>
              <a:rPr lang="en-US" dirty="0" smtClean="0"/>
              <a:t>-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theoretical</a:t>
            </a:r>
            <a:endParaRPr lang="en-US" baseline="-25000" dirty="0" smtClean="0"/>
          </a:p>
          <a:p>
            <a:r>
              <a:rPr lang="en-US" dirty="0" smtClean="0"/>
              <a:t>for each </a:t>
            </a:r>
            <a:r>
              <a:rPr lang="en-US" dirty="0" err="1" smtClean="0"/>
              <a:t>scintillator</a:t>
            </a:r>
            <a:endParaRPr lang="en-US" dirty="0" smtClean="0"/>
          </a:p>
          <a:p>
            <a:r>
              <a:rPr lang="en-US" dirty="0" smtClean="0"/>
              <a:t>calculated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52401" y="479167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Resulting correction </a:t>
            </a:r>
          </a:p>
          <a:p>
            <a:r>
              <a:rPr lang="en-US" dirty="0" smtClean="0"/>
              <a:t>is then applied </a:t>
            </a:r>
          </a:p>
          <a:p>
            <a:r>
              <a:rPr lang="en-US" dirty="0" smtClean="0"/>
              <a:t>to the events.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400800" y="1371600"/>
            <a:ext cx="243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Based on the </a:t>
            </a:r>
          </a:p>
          <a:p>
            <a:r>
              <a:rPr lang="el-GR" dirty="0" smtClean="0">
                <a:latin typeface="Calibri"/>
              </a:rPr>
              <a:t>Δ</a:t>
            </a:r>
            <a:r>
              <a:rPr lang="en-US" dirty="0" smtClean="0">
                <a:latin typeface="Calibri"/>
              </a:rPr>
              <a:t>T =</a:t>
            </a:r>
            <a:r>
              <a:rPr lang="en-US" dirty="0" err="1" smtClean="0"/>
              <a:t>T</a:t>
            </a:r>
            <a:r>
              <a:rPr lang="en-US" baseline="-25000" dirty="0" err="1" smtClean="0"/>
              <a:t>measured</a:t>
            </a:r>
            <a:r>
              <a:rPr lang="en-US" dirty="0" err="1" smtClean="0"/>
              <a:t>-T</a:t>
            </a:r>
            <a:r>
              <a:rPr lang="en-US" baseline="-25000" dirty="0" err="1" smtClean="0"/>
              <a:t>theoretical</a:t>
            </a:r>
            <a:r>
              <a:rPr lang="en-US" dirty="0" smtClean="0"/>
              <a:t> </a:t>
            </a:r>
          </a:p>
          <a:p>
            <a:r>
              <a:rPr lang="en-US" dirty="0" smtClean="0"/>
              <a:t>-2ns &lt; </a:t>
            </a:r>
            <a:r>
              <a:rPr lang="el-GR" dirty="0" smtClean="0">
                <a:latin typeface="Calibri"/>
              </a:rPr>
              <a:t>Δ</a:t>
            </a:r>
            <a:r>
              <a:rPr lang="en-US" dirty="0" smtClean="0">
                <a:latin typeface="Calibri"/>
              </a:rPr>
              <a:t>T</a:t>
            </a:r>
            <a:r>
              <a:rPr lang="en-US" dirty="0" smtClean="0"/>
              <a:t> &lt; 4ns</a:t>
            </a:r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38200" y="3977640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p</a:t>
            </a:r>
            <a:r>
              <a:rPr lang="en-US" dirty="0" err="1" smtClean="0"/>
              <a:t>,GeV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-446333" y="2863895"/>
            <a:ext cx="1109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dirty="0" smtClean="0"/>
              <a:t>,GeV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18" name="Rectangle 17"/>
          <p:cNvSpPr/>
          <p:nvPr/>
        </p:nvSpPr>
        <p:spPr>
          <a:xfrm>
            <a:off x="420624" y="3209544"/>
            <a:ext cx="1792224" cy="762000"/>
          </a:xfrm>
          <a:prstGeom prst="rect">
            <a:avLst/>
          </a:prstGeom>
          <a:solidFill>
            <a:srgbClr val="FF000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 l="87751" t="33419" b="50000"/>
          <a:stretch>
            <a:fillRect/>
          </a:stretch>
        </p:blipFill>
        <p:spPr bwMode="auto">
          <a:xfrm>
            <a:off x="1981200" y="3429000"/>
            <a:ext cx="11620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2209800" y="4447401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P, </a:t>
            </a:r>
            <a:r>
              <a:rPr lang="en-US" sz="1200" dirty="0" err="1" smtClean="0"/>
              <a:t>GeV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2009935" y="3304401"/>
            <a:ext cx="58086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sz="1200" dirty="0" smtClean="0">
                <a:latin typeface="Calibri"/>
              </a:rPr>
              <a:t>Δ</a:t>
            </a:r>
            <a:r>
              <a:rPr lang="en-US" sz="1200" dirty="0" smtClean="0">
                <a:latin typeface="Calibri"/>
              </a:rPr>
              <a:t>T, ns 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2057400" y="3581400"/>
            <a:ext cx="8837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905000" y="3581400"/>
            <a:ext cx="338328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 4</a:t>
            </a:r>
          </a:p>
          <a:p>
            <a:r>
              <a:rPr lang="en-US" sz="1050" dirty="0" smtClean="0"/>
              <a:t> 2</a:t>
            </a:r>
          </a:p>
          <a:p>
            <a:r>
              <a:rPr lang="en-US" sz="1050" dirty="0" smtClean="0"/>
              <a:t> 0</a:t>
            </a:r>
          </a:p>
          <a:p>
            <a:r>
              <a:rPr lang="en-US" sz="1050" dirty="0" smtClean="0"/>
              <a:t>-2</a:t>
            </a:r>
          </a:p>
          <a:p>
            <a:r>
              <a:rPr lang="en-US" sz="1050" dirty="0" smtClean="0"/>
              <a:t>-4</a:t>
            </a:r>
            <a:endParaRPr lang="en-US" sz="1050" dirty="0"/>
          </a:p>
        </p:txBody>
      </p:sp>
      <p:sp>
        <p:nvSpPr>
          <p:cNvPr id="26" name="TextBox 25"/>
          <p:cNvSpPr txBox="1"/>
          <p:nvPr/>
        </p:nvSpPr>
        <p:spPr>
          <a:xfrm>
            <a:off x="3581400" y="6263640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p</a:t>
            </a:r>
            <a:r>
              <a:rPr lang="en-US" dirty="0" err="1" smtClean="0"/>
              <a:t>,GeV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2296867" y="5149895"/>
            <a:ext cx="1109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dirty="0" smtClean="0"/>
              <a:t>,GeV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28" name="TextBox 27"/>
          <p:cNvSpPr txBox="1"/>
          <p:nvPr/>
        </p:nvSpPr>
        <p:spPr>
          <a:xfrm>
            <a:off x="7086600" y="4114800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p</a:t>
            </a:r>
            <a:r>
              <a:rPr lang="en-US" dirty="0" err="1" smtClean="0"/>
              <a:t>,GeV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5638274" y="2972326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Calibri"/>
              </a:rPr>
              <a:t>Δ</a:t>
            </a:r>
            <a:r>
              <a:rPr lang="en-US" dirty="0" smtClean="0"/>
              <a:t>T, s</a:t>
            </a:r>
            <a:endParaRPr lang="en-US" dirty="0"/>
          </a:p>
        </p:txBody>
      </p:sp>
      <p:pic>
        <p:nvPicPr>
          <p:cNvPr id="30" name="Picture 29" descr="betaPProton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72200" y="4495800"/>
            <a:ext cx="2696705" cy="182880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239000" y="6248400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p</a:t>
            </a:r>
            <a:r>
              <a:rPr lang="en-US" dirty="0" err="1" smtClean="0"/>
              <a:t>,GeV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5818611" y="5306589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β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7" dur="indefinite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0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3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9" dur="indefinite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2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5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7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8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3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4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0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1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3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4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9" dur="indefinite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3" dur="indefinite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84" dur="indefinite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8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9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90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2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93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5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96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8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99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1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2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2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13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5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16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8" dur="indefinite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19" dur="indefinite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9" grpId="1"/>
      <p:bldP spid="19" grpId="0"/>
      <p:bldP spid="19" grpId="1"/>
      <p:bldP spid="20" grpId="0"/>
      <p:bldP spid="20" grpId="1"/>
      <p:bldP spid="24" grpId="0"/>
      <p:bldP spid="16" grpId="0"/>
      <p:bldP spid="16" grpId="1"/>
      <p:bldP spid="16" grpId="2"/>
      <p:bldP spid="17" grpId="0"/>
      <p:bldP spid="17" grpId="1"/>
      <p:bldP spid="17" grpId="2"/>
      <p:bldP spid="18" grpId="0" animBg="1"/>
      <p:bldP spid="18" grpId="1" animBg="1"/>
      <p:bldP spid="21" grpId="0"/>
      <p:bldP spid="21" grpId="1"/>
      <p:bldP spid="22" grpId="0" animBg="1"/>
      <p:bldP spid="22" grpId="1" animBg="1"/>
      <p:bldP spid="25" grpId="0" animBg="1"/>
      <p:bldP spid="25" grpId="1" animBg="1"/>
      <p:bldP spid="23" grpId="0"/>
      <p:bldP spid="23" grpId="1"/>
      <p:bldP spid="26" grpId="0"/>
      <p:bldP spid="26" grpId="1"/>
      <p:bldP spid="26" grpId="2"/>
      <p:bldP spid="27" grpId="0"/>
      <p:bldP spid="27" grpId="1"/>
      <p:bldP spid="27" grpId="2"/>
      <p:bldP spid="28" grpId="1"/>
      <p:bldP spid="29" grpId="0"/>
      <p:bldP spid="31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Proton </a:t>
            </a:r>
            <a:r>
              <a:rPr lang="en-US" dirty="0" err="1" smtClean="0"/>
              <a:t>fiducial</a:t>
            </a:r>
            <a:r>
              <a:rPr lang="en-US" dirty="0" smtClean="0"/>
              <a:t> cut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81626" y="152400"/>
            <a:ext cx="130997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/>
              <a:t>Particle ID</a:t>
            </a:r>
            <a:endParaRPr lang="en-US" i="1" dirty="0"/>
          </a:p>
        </p:txBody>
      </p:sp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950" y="1590675"/>
            <a:ext cx="5381625" cy="4151312"/>
          </a:xfrm>
          <a:prstGeom prst="rect">
            <a:avLst/>
          </a:prstGeom>
          <a:noFill/>
        </p:spPr>
      </p:pic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3429000" y="5071646"/>
            <a:ext cx="26180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/>
              <a:t>0.4 &lt; P &lt; 0.6 </a:t>
            </a:r>
            <a:r>
              <a:rPr lang="en-US" sz="1600" dirty="0" err="1"/>
              <a:t>GeV</a:t>
            </a:r>
            <a:r>
              <a:rPr lang="en-US" sz="1600" dirty="0"/>
              <a:t>, Sector </a:t>
            </a:r>
            <a:r>
              <a:rPr lang="en-US" sz="1600" dirty="0" smtClean="0"/>
              <a:t>1</a:t>
            </a:r>
            <a:endParaRPr lang="el-GR" sz="1600" dirty="0">
              <a:cs typeface="Arial" charset="0"/>
            </a:endParaRPr>
          </a:p>
        </p:txBody>
      </p:sp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209800"/>
            <a:ext cx="3886200" cy="2857500"/>
          </a:xfrm>
          <a:prstGeom prst="rect">
            <a:avLst/>
          </a:prstGeom>
          <a:noFill/>
        </p:spPr>
      </p:pic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3702050" y="1649412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6204035" y="1781175"/>
            <a:ext cx="224773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8 bins in momentum</a:t>
            </a:r>
          </a:p>
          <a:p>
            <a:pPr algn="ctr"/>
            <a:endParaRPr lang="en-US" sz="1600" dirty="0"/>
          </a:p>
          <a:p>
            <a:pPr algn="ctr"/>
            <a:r>
              <a:rPr lang="en-US" sz="1600" dirty="0"/>
              <a:t>0.0 </a:t>
            </a:r>
            <a:r>
              <a:rPr lang="en-US" sz="1600" dirty="0" err="1"/>
              <a:t>GeV</a:t>
            </a:r>
            <a:r>
              <a:rPr lang="en-US" sz="1600" dirty="0"/>
              <a:t> &lt; P &lt; 0.4 </a:t>
            </a:r>
            <a:r>
              <a:rPr lang="en-US" sz="1600" dirty="0" err="1"/>
              <a:t>GeV</a:t>
            </a:r>
            <a:endParaRPr lang="en-US" sz="1600" dirty="0"/>
          </a:p>
          <a:p>
            <a:pPr algn="ctr"/>
            <a:r>
              <a:rPr lang="en-US" sz="1600" dirty="0"/>
              <a:t>0.4 </a:t>
            </a:r>
            <a:r>
              <a:rPr lang="en-US" sz="1600" dirty="0" err="1"/>
              <a:t>GeV</a:t>
            </a:r>
            <a:r>
              <a:rPr lang="en-US" sz="1600" dirty="0"/>
              <a:t> &lt; P &lt; 0.6 </a:t>
            </a:r>
            <a:r>
              <a:rPr lang="en-US" sz="1600" dirty="0" err="1"/>
              <a:t>GeV</a:t>
            </a:r>
            <a:endParaRPr lang="en-US" sz="1600" dirty="0"/>
          </a:p>
          <a:p>
            <a:pPr algn="ctr"/>
            <a:r>
              <a:rPr lang="en-US" sz="1600" dirty="0"/>
              <a:t>0.6 </a:t>
            </a:r>
            <a:r>
              <a:rPr lang="en-US" sz="1600" dirty="0" err="1"/>
              <a:t>GeV</a:t>
            </a:r>
            <a:r>
              <a:rPr lang="en-US" sz="1600" dirty="0"/>
              <a:t> &lt; P &lt; 0.8 </a:t>
            </a:r>
            <a:r>
              <a:rPr lang="en-US" sz="1600" dirty="0" err="1"/>
              <a:t>GeV</a:t>
            </a:r>
            <a:endParaRPr lang="en-US" sz="1600" dirty="0"/>
          </a:p>
          <a:p>
            <a:pPr algn="ctr"/>
            <a:r>
              <a:rPr lang="en-US" sz="1600" dirty="0"/>
              <a:t>0.8 </a:t>
            </a:r>
            <a:r>
              <a:rPr lang="en-US" sz="1600" dirty="0" err="1"/>
              <a:t>GeV</a:t>
            </a:r>
            <a:r>
              <a:rPr lang="en-US" sz="1600" dirty="0"/>
              <a:t> &lt; P &lt; 1.0 </a:t>
            </a:r>
            <a:r>
              <a:rPr lang="en-US" sz="1600" dirty="0" err="1"/>
              <a:t>GeV</a:t>
            </a:r>
            <a:endParaRPr lang="en-US" sz="1600" dirty="0"/>
          </a:p>
          <a:p>
            <a:pPr algn="ctr"/>
            <a:r>
              <a:rPr lang="en-US" sz="1600" dirty="0"/>
              <a:t>1.0 </a:t>
            </a:r>
            <a:r>
              <a:rPr lang="en-US" sz="1600" dirty="0" err="1"/>
              <a:t>GeV</a:t>
            </a:r>
            <a:r>
              <a:rPr lang="en-US" sz="1600" dirty="0"/>
              <a:t> &lt; P &lt; 1.2 </a:t>
            </a:r>
            <a:r>
              <a:rPr lang="en-US" sz="1600" dirty="0" err="1"/>
              <a:t>GeV</a:t>
            </a:r>
            <a:endParaRPr lang="en-US" sz="1600" dirty="0"/>
          </a:p>
          <a:p>
            <a:pPr algn="ctr"/>
            <a:r>
              <a:rPr lang="en-US" sz="1600" dirty="0"/>
              <a:t>1.2 </a:t>
            </a:r>
            <a:r>
              <a:rPr lang="en-US" sz="1600" dirty="0" err="1"/>
              <a:t>GeV</a:t>
            </a:r>
            <a:r>
              <a:rPr lang="en-US" sz="1600" dirty="0"/>
              <a:t> &lt; P &lt; 1.4 </a:t>
            </a:r>
            <a:r>
              <a:rPr lang="en-US" sz="1600" dirty="0" err="1"/>
              <a:t>GeV</a:t>
            </a:r>
            <a:endParaRPr lang="en-US" sz="1600" dirty="0"/>
          </a:p>
          <a:p>
            <a:pPr algn="ctr"/>
            <a:r>
              <a:rPr lang="en-US" sz="1600" dirty="0"/>
              <a:t>1.4 </a:t>
            </a:r>
            <a:r>
              <a:rPr lang="en-US" sz="1600" dirty="0" err="1"/>
              <a:t>GeV</a:t>
            </a:r>
            <a:r>
              <a:rPr lang="en-US" sz="1600" dirty="0"/>
              <a:t> &lt; P &lt; 1.6 </a:t>
            </a:r>
            <a:r>
              <a:rPr lang="en-US" sz="1600" dirty="0" err="1"/>
              <a:t>GeV</a:t>
            </a:r>
            <a:endParaRPr lang="en-US" sz="1600" dirty="0"/>
          </a:p>
          <a:p>
            <a:pPr algn="ctr"/>
            <a:r>
              <a:rPr lang="en-US" sz="1600" dirty="0"/>
              <a:t>1.6 </a:t>
            </a:r>
            <a:r>
              <a:rPr lang="en-US" sz="1600" dirty="0" err="1"/>
              <a:t>GeV</a:t>
            </a:r>
            <a:r>
              <a:rPr lang="en-US" sz="1600" dirty="0"/>
              <a:t> &lt; P &lt; 1.8 </a:t>
            </a:r>
            <a:r>
              <a:rPr lang="en-US" sz="1600" dirty="0" err="1" smtClean="0"/>
              <a:t>GeV</a:t>
            </a:r>
            <a:endParaRPr lang="en-US" sz="16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962A-331A-472F-BBD7-A2A083E4B760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781800" y="4419600"/>
            <a:ext cx="11160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 2</a:t>
            </a:r>
            <a:r>
              <a:rPr lang="en-US" sz="1600" baseline="30000" dirty="0" smtClean="0"/>
              <a:t>0</a:t>
            </a:r>
            <a:r>
              <a:rPr lang="en-US" sz="1600" dirty="0" smtClean="0"/>
              <a:t> </a:t>
            </a:r>
            <a:r>
              <a:rPr lang="el-GR" sz="1600" dirty="0" smtClean="0">
                <a:cs typeface="Arial" charset="0"/>
              </a:rPr>
              <a:t>θ</a:t>
            </a:r>
            <a:r>
              <a:rPr lang="en-US" sz="1600" dirty="0" smtClean="0">
                <a:cs typeface="Arial" charset="0"/>
              </a:rPr>
              <a:t> bins </a:t>
            </a:r>
            <a:r>
              <a:rPr lang="en-US" sz="1600" baseline="30000" dirty="0" smtClean="0"/>
              <a:t> </a:t>
            </a:r>
            <a:endParaRPr lang="en-US" sz="16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4062</TotalTime>
  <Words>1514</Words>
  <Application>Microsoft Office PowerPoint</Application>
  <PresentationFormat>On-screen Show (4:3)</PresentationFormat>
  <Paragraphs>437</Paragraphs>
  <Slides>33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Civic</vt:lpstr>
      <vt:lpstr>Equation</vt:lpstr>
      <vt:lpstr>Slide 1</vt:lpstr>
      <vt:lpstr>Outline</vt:lpstr>
      <vt:lpstr>Motivation</vt:lpstr>
      <vt:lpstr>E1e run</vt:lpstr>
      <vt:lpstr>Data analysis: procedure</vt:lpstr>
      <vt:lpstr>Electron ID</vt:lpstr>
      <vt:lpstr>Electron fiducial cut</vt:lpstr>
      <vt:lpstr>Proton ID</vt:lpstr>
      <vt:lpstr>Proton fiducial cut</vt:lpstr>
      <vt:lpstr>Electron momentum correction</vt:lpstr>
      <vt:lpstr>Electron momentum correction</vt:lpstr>
      <vt:lpstr>Data set selection</vt:lpstr>
      <vt:lpstr>Proton momentum correction</vt:lpstr>
      <vt:lpstr>BH separation</vt:lpstr>
      <vt:lpstr>Binning and kinematical coverage</vt:lpstr>
      <vt:lpstr>Overview</vt:lpstr>
      <vt:lpstr>GPP</vt:lpstr>
      <vt:lpstr>Cherenkov cut efficiency</vt:lpstr>
      <vt:lpstr>Elastic</vt:lpstr>
      <vt:lpstr>Inclusive</vt:lpstr>
      <vt:lpstr>Acceptance correction</vt:lpstr>
      <vt:lpstr>Radiative correction</vt:lpstr>
      <vt:lpstr>Bin centering correction</vt:lpstr>
      <vt:lpstr>Cross-section</vt:lpstr>
      <vt:lpstr>Structure functions extraction</vt:lpstr>
      <vt:lpstr>Structure functions</vt:lpstr>
      <vt:lpstr>Overview</vt:lpstr>
      <vt:lpstr>Electron fiducial cut</vt:lpstr>
      <vt:lpstr>Missing mass cut</vt:lpstr>
      <vt:lpstr>Conclusions</vt:lpstr>
      <vt:lpstr>Slide 31</vt:lpstr>
      <vt:lpstr>Narrow φ* binning</vt:lpstr>
      <vt:lpstr>backup</vt:lpstr>
    </vt:vector>
  </TitlesOfParts>
  <Company>Jefferson Science Associates, LLC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ID</dc:title>
  <dc:creator>Myung Bang</dc:creator>
  <cp:lastModifiedBy>Myung Bang</cp:lastModifiedBy>
  <cp:revision>564</cp:revision>
  <dcterms:created xsi:type="dcterms:W3CDTF">2009-09-14T16:11:25Z</dcterms:created>
  <dcterms:modified xsi:type="dcterms:W3CDTF">2009-09-26T12:14:12Z</dcterms:modified>
</cp:coreProperties>
</file>